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7"/>
  </p:notesMasterIdLst>
  <p:sldIdLst>
    <p:sldId id="256" r:id="rId5"/>
    <p:sldId id="257" r:id="rId6"/>
  </p:sldIdLst>
  <p:sldSz cx="10058400" cy="7772400"/>
  <p:notesSz cx="6858000" cy="9144000"/>
  <p:embeddedFontLst>
    <p:embeddedFont>
      <p:font typeface="Calibri" panose="020F0502020204030204" pitchFamily="34" charset="0"/>
      <p:regular r:id="rId8"/>
      <p:bold r:id="rId9"/>
      <p:italic r:id="rId10"/>
      <p:boldItalic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A2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9" d="100"/>
          <a:sy n="69" d="100"/>
        </p:scale>
        <p:origin x="1589"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7471C0-299E-4C97-8614-EC9C755B6DE6}" type="datetimeFigureOut">
              <a:rPr lang="en-GB" smtClean="0"/>
              <a:t>20/10/2020</a:t>
            </a:fld>
            <a:endParaRPr lang="en-GB"/>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C80150-4877-48A9-9B4E-E959BC1F2ABC}" type="slidenum">
              <a:rPr lang="en-GB" smtClean="0"/>
              <a:t>‹#›</a:t>
            </a:fld>
            <a:endParaRPr lang="en-GB"/>
          </a:p>
        </p:txBody>
      </p:sp>
    </p:spTree>
    <p:extLst>
      <p:ext uri="{BB962C8B-B14F-4D97-AF65-F5344CB8AC3E}">
        <p14:creationId xmlns:p14="http://schemas.microsoft.com/office/powerpoint/2010/main" val="635374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C80150-4877-48A9-9B4E-E959BC1F2ABC}" type="slidenum">
              <a:rPr lang="en-GB" smtClean="0"/>
              <a:t>1</a:t>
            </a:fld>
            <a:endParaRPr lang="en-GB"/>
          </a:p>
        </p:txBody>
      </p:sp>
    </p:spTree>
    <p:extLst>
      <p:ext uri="{BB962C8B-B14F-4D97-AF65-F5344CB8AC3E}">
        <p14:creationId xmlns:p14="http://schemas.microsoft.com/office/powerpoint/2010/main" val="2293749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C80150-4877-48A9-9B4E-E959BC1F2ABC}" type="slidenum">
              <a:rPr lang="en-GB" smtClean="0"/>
              <a:t>2</a:t>
            </a:fld>
            <a:endParaRPr lang="en-GB"/>
          </a:p>
        </p:txBody>
      </p:sp>
    </p:spTree>
    <p:extLst>
      <p:ext uri="{BB962C8B-B14F-4D97-AF65-F5344CB8AC3E}">
        <p14:creationId xmlns:p14="http://schemas.microsoft.com/office/powerpoint/2010/main" val="2870280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9.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hyperlink" Target="mailto:lsj@plen.ku.dk" TargetMode="External"/><Relationship Id="rId4" Type="http://schemas.openxmlformats.org/officeDocument/2006/relationships/image" Target="../media/image2.png"/><Relationship Id="rId9"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350406" y="0"/>
            <a:ext cx="3352800" cy="7772400"/>
          </a:xfrm>
          <a:prstGeom prst="rect">
            <a:avLst/>
          </a:prstGeom>
        </p:spPr>
      </p:pic>
      <p:pic>
        <p:nvPicPr>
          <p:cNvPr id="3" name="Picture 3"/>
          <p:cNvPicPr>
            <a:picLocks noChangeAspect="1"/>
          </p:cNvPicPr>
          <p:nvPr/>
        </p:nvPicPr>
        <p:blipFill>
          <a:blip r:embed="rId4"/>
          <a:srcRect/>
          <a:stretch>
            <a:fillRect/>
          </a:stretch>
        </p:blipFill>
        <p:spPr>
          <a:xfrm>
            <a:off x="4956255" y="3575049"/>
            <a:ext cx="307958" cy="307958"/>
          </a:xfrm>
          <a:prstGeom prst="rect">
            <a:avLst/>
          </a:prstGeom>
        </p:spPr>
      </p:pic>
      <p:grpSp>
        <p:nvGrpSpPr>
          <p:cNvPr id="4" name="Group 4"/>
          <p:cNvGrpSpPr/>
          <p:nvPr/>
        </p:nvGrpSpPr>
        <p:grpSpPr>
          <a:xfrm>
            <a:off x="6719862" y="95250"/>
            <a:ext cx="1150239" cy="1101090"/>
            <a:chOff x="0" y="0"/>
            <a:chExt cx="1533652" cy="1468120"/>
          </a:xfrm>
        </p:grpSpPr>
        <p:pic>
          <p:nvPicPr>
            <p:cNvPr id="5" name="Picture 5"/>
            <p:cNvPicPr>
              <a:picLocks noChangeAspect="1"/>
            </p:cNvPicPr>
            <p:nvPr/>
          </p:nvPicPr>
          <p:blipFill>
            <a:blip r:embed="rId5"/>
            <a:srcRect t="2136" b="2136"/>
            <a:stretch>
              <a:fillRect/>
            </a:stretch>
          </p:blipFill>
          <p:spPr>
            <a:xfrm>
              <a:off x="0" y="0"/>
              <a:ext cx="1533652" cy="1468120"/>
            </a:xfrm>
            <a:prstGeom prst="rect">
              <a:avLst/>
            </a:prstGeom>
          </p:spPr>
        </p:pic>
      </p:grpSp>
      <p:pic>
        <p:nvPicPr>
          <p:cNvPr id="8" name="Picture 8"/>
          <p:cNvPicPr>
            <a:picLocks noChangeAspect="1"/>
          </p:cNvPicPr>
          <p:nvPr/>
        </p:nvPicPr>
        <p:blipFill>
          <a:blip r:embed="rId6"/>
          <a:srcRect/>
          <a:stretch>
            <a:fillRect/>
          </a:stretch>
        </p:blipFill>
        <p:spPr>
          <a:xfrm>
            <a:off x="6705600" y="7359864"/>
            <a:ext cx="3357588" cy="412536"/>
          </a:xfrm>
          <a:prstGeom prst="rect">
            <a:avLst/>
          </a:prstGeom>
        </p:spPr>
      </p:pic>
      <p:pic>
        <p:nvPicPr>
          <p:cNvPr id="11" name="Picture 11"/>
          <p:cNvPicPr>
            <a:picLocks noChangeAspect="1"/>
          </p:cNvPicPr>
          <p:nvPr/>
        </p:nvPicPr>
        <p:blipFill>
          <a:blip r:embed="rId7"/>
          <a:srcRect l="52917" t="51556" b="985"/>
          <a:stretch>
            <a:fillRect/>
          </a:stretch>
        </p:blipFill>
        <p:spPr>
          <a:xfrm>
            <a:off x="4183948" y="2652361"/>
            <a:ext cx="388326" cy="386046"/>
          </a:xfrm>
          <a:prstGeom prst="rect">
            <a:avLst/>
          </a:prstGeom>
        </p:spPr>
      </p:pic>
      <p:pic>
        <p:nvPicPr>
          <p:cNvPr id="12" name="Picture 12"/>
          <p:cNvPicPr>
            <a:picLocks noChangeAspect="1"/>
          </p:cNvPicPr>
          <p:nvPr/>
        </p:nvPicPr>
        <p:blipFill>
          <a:blip r:embed="rId7"/>
          <a:srcRect r="52043" b="52133"/>
          <a:stretch>
            <a:fillRect/>
          </a:stretch>
        </p:blipFill>
        <p:spPr>
          <a:xfrm>
            <a:off x="4204300" y="2172361"/>
            <a:ext cx="367974" cy="362235"/>
          </a:xfrm>
          <a:prstGeom prst="rect">
            <a:avLst/>
          </a:prstGeom>
        </p:spPr>
      </p:pic>
      <p:pic>
        <p:nvPicPr>
          <p:cNvPr id="13" name="Picture 13"/>
          <p:cNvPicPr>
            <a:picLocks noChangeAspect="1"/>
          </p:cNvPicPr>
          <p:nvPr/>
        </p:nvPicPr>
        <p:blipFill>
          <a:blip r:embed="rId8"/>
          <a:srcRect/>
          <a:stretch>
            <a:fillRect/>
          </a:stretch>
        </p:blipFill>
        <p:spPr>
          <a:xfrm>
            <a:off x="4282314" y="6666867"/>
            <a:ext cx="1691067" cy="625695"/>
          </a:xfrm>
          <a:prstGeom prst="rect">
            <a:avLst/>
          </a:prstGeom>
        </p:spPr>
      </p:pic>
      <p:grpSp>
        <p:nvGrpSpPr>
          <p:cNvPr id="14" name="Group 14"/>
          <p:cNvGrpSpPr/>
          <p:nvPr/>
        </p:nvGrpSpPr>
        <p:grpSpPr>
          <a:xfrm>
            <a:off x="4027698" y="5824905"/>
            <a:ext cx="1917109" cy="377403"/>
            <a:chOff x="0" y="0"/>
            <a:chExt cx="2903068" cy="571500"/>
          </a:xfrm>
        </p:grpSpPr>
        <p:sp>
          <p:nvSpPr>
            <p:cNvPr id="15" name="Freeform 15"/>
            <p:cNvSpPr/>
            <p:nvPr/>
          </p:nvSpPr>
          <p:spPr>
            <a:xfrm>
              <a:off x="0" y="255270"/>
              <a:ext cx="2903068" cy="69850"/>
            </a:xfrm>
            <a:custGeom>
              <a:avLst/>
              <a:gdLst/>
              <a:ahLst/>
              <a:cxnLst/>
              <a:rect l="l" t="t" r="r" b="b"/>
              <a:pathLst>
                <a:path w="2903068" h="69850">
                  <a:moveTo>
                    <a:pt x="2612238" y="0"/>
                  </a:moveTo>
                  <a:lnTo>
                    <a:pt x="0" y="0"/>
                  </a:lnTo>
                  <a:lnTo>
                    <a:pt x="0" y="69850"/>
                  </a:lnTo>
                  <a:lnTo>
                    <a:pt x="2903068" y="69850"/>
                  </a:lnTo>
                  <a:lnTo>
                    <a:pt x="2903068" y="0"/>
                  </a:lnTo>
                  <a:close/>
                </a:path>
              </a:pathLst>
            </a:custGeom>
            <a:solidFill>
              <a:srgbClr val="004AAD"/>
            </a:solidFill>
          </p:spPr>
        </p:sp>
      </p:grpSp>
      <p:sp>
        <p:nvSpPr>
          <p:cNvPr id="16" name="TextBox 16"/>
          <p:cNvSpPr txBox="1"/>
          <p:nvPr/>
        </p:nvSpPr>
        <p:spPr>
          <a:xfrm>
            <a:off x="6974668" y="4890085"/>
            <a:ext cx="2809875" cy="354711"/>
          </a:xfrm>
          <a:prstGeom prst="rect">
            <a:avLst/>
          </a:prstGeom>
        </p:spPr>
        <p:txBody>
          <a:bodyPr lIns="0" tIns="0" rIns="0" bIns="0" rtlCol="0" anchor="t">
            <a:spAutoFit/>
          </a:bodyPr>
          <a:lstStyle/>
          <a:p>
            <a:pPr algn="ctr">
              <a:lnSpc>
                <a:spcPts val="2711"/>
              </a:lnSpc>
            </a:pPr>
            <a:r>
              <a:rPr lang="en-US" sz="2400" spc="168" dirty="0">
                <a:solidFill>
                  <a:srgbClr val="77B72C"/>
                </a:solidFill>
              </a:rPr>
              <a:t>Nutri2Cycle</a:t>
            </a:r>
          </a:p>
        </p:txBody>
      </p:sp>
      <p:sp>
        <p:nvSpPr>
          <p:cNvPr id="17" name="TextBox 17"/>
          <p:cNvSpPr txBox="1"/>
          <p:nvPr/>
        </p:nvSpPr>
        <p:spPr>
          <a:xfrm>
            <a:off x="7053998" y="5675622"/>
            <a:ext cx="2791928" cy="1055802"/>
          </a:xfrm>
          <a:prstGeom prst="rect">
            <a:avLst/>
          </a:prstGeom>
        </p:spPr>
        <p:txBody>
          <a:bodyPr lIns="0" tIns="0" rIns="0" bIns="0" rtlCol="0" anchor="t">
            <a:spAutoFit/>
          </a:bodyPr>
          <a:lstStyle/>
          <a:p>
            <a:pPr algn="ctr">
              <a:lnSpc>
                <a:spcPts val="2054"/>
              </a:lnSpc>
            </a:pPr>
            <a:r>
              <a:rPr lang="da-DK" sz="1556" spc="140" dirty="0">
                <a:solidFill>
                  <a:srgbClr val="1A2D3B"/>
                </a:solidFill>
              </a:rPr>
              <a:t>Mod et europæisk landbrug med mere effektiv udnyttelse af kulstof og næringsstoffer</a:t>
            </a:r>
          </a:p>
        </p:txBody>
      </p:sp>
      <p:sp>
        <p:nvSpPr>
          <p:cNvPr id="18" name="TextBox 18"/>
          <p:cNvSpPr txBox="1"/>
          <p:nvPr/>
        </p:nvSpPr>
        <p:spPr>
          <a:xfrm>
            <a:off x="211305" y="152400"/>
            <a:ext cx="3065295" cy="615553"/>
          </a:xfrm>
          <a:prstGeom prst="rect">
            <a:avLst/>
          </a:prstGeom>
        </p:spPr>
        <p:txBody>
          <a:bodyPr wrap="square" lIns="0" tIns="0" rIns="0" bIns="0" rtlCol="0" anchor="t">
            <a:spAutoFit/>
          </a:bodyPr>
          <a:lstStyle/>
          <a:p>
            <a:pPr algn="ctr">
              <a:lnSpc>
                <a:spcPts val="2386"/>
              </a:lnSpc>
            </a:pPr>
            <a:r>
              <a:rPr lang="en-US" sz="2000" dirty="0" err="1">
                <a:solidFill>
                  <a:srgbClr val="77B72C"/>
                </a:solidFill>
              </a:rPr>
              <a:t>Igangværende</a:t>
            </a:r>
            <a:r>
              <a:rPr lang="en-US" sz="2000" dirty="0">
                <a:solidFill>
                  <a:srgbClr val="77B72C"/>
                </a:solidFill>
              </a:rPr>
              <a:t> </a:t>
            </a:r>
            <a:r>
              <a:rPr lang="en-US" sz="2000" dirty="0" err="1">
                <a:solidFill>
                  <a:srgbClr val="77B72C"/>
                </a:solidFill>
              </a:rPr>
              <a:t>og</a:t>
            </a:r>
            <a:r>
              <a:rPr lang="en-US" sz="2000" dirty="0">
                <a:solidFill>
                  <a:srgbClr val="77B72C"/>
                </a:solidFill>
              </a:rPr>
              <a:t> </a:t>
            </a:r>
            <a:r>
              <a:rPr lang="en-US" sz="2000" dirty="0" err="1">
                <a:solidFill>
                  <a:srgbClr val="77B72C"/>
                </a:solidFill>
              </a:rPr>
              <a:t>planlagte</a:t>
            </a:r>
            <a:r>
              <a:rPr lang="en-US" sz="2000" dirty="0">
                <a:solidFill>
                  <a:srgbClr val="77B72C"/>
                </a:solidFill>
              </a:rPr>
              <a:t> Nutri2Cycle</a:t>
            </a:r>
          </a:p>
        </p:txBody>
      </p:sp>
      <p:sp>
        <p:nvSpPr>
          <p:cNvPr id="19" name="TextBox 19"/>
          <p:cNvSpPr txBox="1"/>
          <p:nvPr/>
        </p:nvSpPr>
        <p:spPr>
          <a:xfrm>
            <a:off x="3809374" y="4050549"/>
            <a:ext cx="2822992" cy="205697"/>
          </a:xfrm>
          <a:prstGeom prst="rect">
            <a:avLst/>
          </a:prstGeom>
        </p:spPr>
        <p:txBody>
          <a:bodyPr lIns="0" tIns="0" rIns="0" bIns="0" rtlCol="0" anchor="t">
            <a:spAutoFit/>
          </a:bodyPr>
          <a:lstStyle/>
          <a:p>
            <a:pPr algn="ctr">
              <a:lnSpc>
                <a:spcPts val="1743"/>
              </a:lnSpc>
            </a:pPr>
            <a:r>
              <a:rPr lang="en-US" sz="1245" spc="186" dirty="0">
                <a:solidFill>
                  <a:srgbClr val="FFFFFF"/>
                </a:solidFill>
              </a:rPr>
              <a:t>www.nutri2cycle.eu</a:t>
            </a:r>
          </a:p>
        </p:txBody>
      </p:sp>
      <p:sp>
        <p:nvSpPr>
          <p:cNvPr id="20" name="TextBox 20"/>
          <p:cNvSpPr txBox="1"/>
          <p:nvPr/>
        </p:nvSpPr>
        <p:spPr>
          <a:xfrm>
            <a:off x="3630324" y="1675790"/>
            <a:ext cx="2775669" cy="319702"/>
          </a:xfrm>
          <a:prstGeom prst="rect">
            <a:avLst/>
          </a:prstGeom>
        </p:spPr>
        <p:txBody>
          <a:bodyPr lIns="0" tIns="0" rIns="0" bIns="0" rtlCol="0" anchor="t">
            <a:spAutoFit/>
          </a:bodyPr>
          <a:lstStyle/>
          <a:p>
            <a:pPr algn="ctr">
              <a:lnSpc>
                <a:spcPts val="2386"/>
              </a:lnSpc>
            </a:pPr>
            <a:r>
              <a:rPr lang="en-US" sz="2386" b="1" spc="214" dirty="0">
                <a:solidFill>
                  <a:srgbClr val="FFFFFF"/>
                </a:solidFill>
              </a:rPr>
              <a:t>Find mere info</a:t>
            </a:r>
          </a:p>
        </p:txBody>
      </p:sp>
      <p:sp>
        <p:nvSpPr>
          <p:cNvPr id="21" name="TextBox 21"/>
          <p:cNvSpPr txBox="1"/>
          <p:nvPr/>
        </p:nvSpPr>
        <p:spPr>
          <a:xfrm>
            <a:off x="4726758" y="2711576"/>
            <a:ext cx="2549174" cy="192232"/>
          </a:xfrm>
          <a:prstGeom prst="rect">
            <a:avLst/>
          </a:prstGeom>
        </p:spPr>
        <p:txBody>
          <a:bodyPr lIns="0" tIns="0" rIns="0" bIns="0" rtlCol="0" anchor="t">
            <a:spAutoFit/>
          </a:bodyPr>
          <a:lstStyle/>
          <a:p>
            <a:pPr>
              <a:lnSpc>
                <a:spcPts val="1586"/>
              </a:lnSpc>
            </a:pPr>
            <a:r>
              <a:rPr lang="en-US" sz="1133" spc="124">
                <a:solidFill>
                  <a:srgbClr val="FFFFFF"/>
                </a:solidFill>
              </a:rPr>
              <a:t>@Bioref_cluster</a:t>
            </a:r>
          </a:p>
        </p:txBody>
      </p:sp>
      <p:sp>
        <p:nvSpPr>
          <p:cNvPr id="22" name="TextBox 22"/>
          <p:cNvSpPr txBox="1"/>
          <p:nvPr/>
        </p:nvSpPr>
        <p:spPr>
          <a:xfrm>
            <a:off x="4726758" y="2235326"/>
            <a:ext cx="2549174" cy="192232"/>
          </a:xfrm>
          <a:prstGeom prst="rect">
            <a:avLst/>
          </a:prstGeom>
        </p:spPr>
        <p:txBody>
          <a:bodyPr lIns="0" tIns="0" rIns="0" bIns="0" rtlCol="0" anchor="t">
            <a:spAutoFit/>
          </a:bodyPr>
          <a:lstStyle/>
          <a:p>
            <a:pPr>
              <a:lnSpc>
                <a:spcPts val="1586"/>
              </a:lnSpc>
            </a:pPr>
            <a:r>
              <a:rPr lang="en-US" sz="1133" spc="124" dirty="0" err="1">
                <a:solidFill>
                  <a:srgbClr val="FFFFFF"/>
                </a:solidFill>
              </a:rPr>
              <a:t>Biorefine</a:t>
            </a:r>
            <a:r>
              <a:rPr lang="en-US" sz="1133" spc="124" dirty="0">
                <a:solidFill>
                  <a:srgbClr val="FFFFFF"/>
                </a:solidFill>
              </a:rPr>
              <a:t> Cluster</a:t>
            </a:r>
          </a:p>
        </p:txBody>
      </p:sp>
      <p:sp>
        <p:nvSpPr>
          <p:cNvPr id="23" name="TextBox 23"/>
          <p:cNvSpPr txBox="1"/>
          <p:nvPr/>
        </p:nvSpPr>
        <p:spPr>
          <a:xfrm>
            <a:off x="3583002" y="5675622"/>
            <a:ext cx="2822992" cy="239746"/>
          </a:xfrm>
          <a:prstGeom prst="rect">
            <a:avLst/>
          </a:prstGeom>
        </p:spPr>
        <p:txBody>
          <a:bodyPr lIns="0" tIns="0" rIns="0" bIns="0" rtlCol="0" anchor="t">
            <a:spAutoFit/>
          </a:bodyPr>
          <a:lstStyle/>
          <a:p>
            <a:pPr algn="ctr">
              <a:lnSpc>
                <a:spcPts val="1959"/>
              </a:lnSpc>
            </a:pPr>
            <a:r>
              <a:rPr lang="en-US" sz="1400" spc="210" dirty="0">
                <a:solidFill>
                  <a:srgbClr val="004AAD"/>
                </a:solidFill>
              </a:rPr>
              <a:t>MEDLEM </a:t>
            </a:r>
          </a:p>
        </p:txBody>
      </p:sp>
      <p:sp>
        <p:nvSpPr>
          <p:cNvPr id="24" name="TextBox 24"/>
          <p:cNvSpPr txBox="1"/>
          <p:nvPr/>
        </p:nvSpPr>
        <p:spPr>
          <a:xfrm>
            <a:off x="3547153" y="6159924"/>
            <a:ext cx="2822992" cy="239746"/>
          </a:xfrm>
          <a:prstGeom prst="rect">
            <a:avLst/>
          </a:prstGeom>
        </p:spPr>
        <p:txBody>
          <a:bodyPr lIns="0" tIns="0" rIns="0" bIns="0" rtlCol="0" anchor="t">
            <a:spAutoFit/>
          </a:bodyPr>
          <a:lstStyle/>
          <a:p>
            <a:pPr algn="ctr">
              <a:lnSpc>
                <a:spcPts val="1959"/>
              </a:lnSpc>
            </a:pPr>
            <a:r>
              <a:rPr lang="en-US" sz="1400" spc="210" dirty="0">
                <a:solidFill>
                  <a:srgbClr val="004AAD"/>
                </a:solidFill>
              </a:rPr>
              <a:t>AF</a:t>
            </a:r>
          </a:p>
        </p:txBody>
      </p:sp>
      <p:sp>
        <p:nvSpPr>
          <p:cNvPr id="25" name="TextBox 25"/>
          <p:cNvSpPr txBox="1"/>
          <p:nvPr/>
        </p:nvSpPr>
        <p:spPr>
          <a:xfrm>
            <a:off x="4831845" y="7066502"/>
            <a:ext cx="1344417" cy="168508"/>
          </a:xfrm>
          <a:prstGeom prst="rect">
            <a:avLst/>
          </a:prstGeom>
        </p:spPr>
        <p:txBody>
          <a:bodyPr lIns="0" tIns="0" rIns="0" bIns="0" rtlCol="0" anchor="t">
            <a:spAutoFit/>
          </a:bodyPr>
          <a:lstStyle/>
          <a:p>
            <a:pPr algn="ctr">
              <a:lnSpc>
                <a:spcPts val="1400"/>
              </a:lnSpc>
            </a:pPr>
            <a:r>
              <a:rPr lang="en-US" sz="1000">
                <a:solidFill>
                  <a:srgbClr val="004AAD"/>
                </a:solidFill>
              </a:rPr>
              <a:t>www.biorefine.eu</a:t>
            </a:r>
          </a:p>
        </p:txBody>
      </p:sp>
      <p:sp>
        <p:nvSpPr>
          <p:cNvPr id="26" name="TextBox 26"/>
          <p:cNvSpPr txBox="1"/>
          <p:nvPr/>
        </p:nvSpPr>
        <p:spPr>
          <a:xfrm>
            <a:off x="4726758" y="3115620"/>
            <a:ext cx="2549174" cy="192232"/>
          </a:xfrm>
          <a:prstGeom prst="rect">
            <a:avLst/>
          </a:prstGeom>
        </p:spPr>
        <p:txBody>
          <a:bodyPr lIns="0" tIns="0" rIns="0" bIns="0" rtlCol="0" anchor="t">
            <a:spAutoFit/>
          </a:bodyPr>
          <a:lstStyle/>
          <a:p>
            <a:pPr>
              <a:lnSpc>
                <a:spcPts val="1586"/>
              </a:lnSpc>
            </a:pPr>
            <a:r>
              <a:rPr lang="en-US" sz="1133" spc="124">
                <a:solidFill>
                  <a:srgbClr val="FFFFFF"/>
                </a:solidFill>
              </a:rPr>
              <a:t>#Nutri2Cycle</a:t>
            </a:r>
          </a:p>
        </p:txBody>
      </p:sp>
      <p:sp>
        <p:nvSpPr>
          <p:cNvPr id="27" name="TextBox 27"/>
          <p:cNvSpPr txBox="1"/>
          <p:nvPr/>
        </p:nvSpPr>
        <p:spPr>
          <a:xfrm>
            <a:off x="7838268" y="608959"/>
            <a:ext cx="2139490" cy="320601"/>
          </a:xfrm>
          <a:prstGeom prst="rect">
            <a:avLst/>
          </a:prstGeom>
        </p:spPr>
        <p:txBody>
          <a:bodyPr lIns="0" tIns="0" rIns="0" bIns="0" rtlCol="0" anchor="t">
            <a:spAutoFit/>
          </a:bodyPr>
          <a:lstStyle/>
          <a:p>
            <a:pPr>
              <a:lnSpc>
                <a:spcPts val="2661"/>
              </a:lnSpc>
            </a:pPr>
            <a:r>
              <a:rPr lang="en-US" dirty="0">
                <a:solidFill>
                  <a:srgbClr val="77B72C"/>
                </a:solidFill>
              </a:rPr>
              <a:t>National Task Forces</a:t>
            </a:r>
          </a:p>
        </p:txBody>
      </p:sp>
      <p:sp>
        <p:nvSpPr>
          <p:cNvPr id="28" name="TextBox 28"/>
          <p:cNvSpPr txBox="1"/>
          <p:nvPr/>
        </p:nvSpPr>
        <p:spPr>
          <a:xfrm>
            <a:off x="7838268" y="965928"/>
            <a:ext cx="2139490" cy="160557"/>
          </a:xfrm>
          <a:prstGeom prst="rect">
            <a:avLst/>
          </a:prstGeom>
        </p:spPr>
        <p:txBody>
          <a:bodyPr lIns="0" tIns="0" rIns="0" bIns="0" rtlCol="0" anchor="t">
            <a:spAutoFit/>
          </a:bodyPr>
          <a:lstStyle/>
          <a:p>
            <a:pPr>
              <a:lnSpc>
                <a:spcPts val="1330"/>
              </a:lnSpc>
            </a:pPr>
            <a:r>
              <a:rPr lang="en-US" sz="1050" spc="114" dirty="0" err="1">
                <a:solidFill>
                  <a:srgbClr val="383838"/>
                </a:solidFill>
              </a:rPr>
              <a:t>Danmark</a:t>
            </a:r>
            <a:endParaRPr lang="en-US" sz="1050" spc="114" dirty="0">
              <a:solidFill>
                <a:srgbClr val="383838"/>
              </a:solidFill>
            </a:endParaRPr>
          </a:p>
        </p:txBody>
      </p:sp>
      <p:pic>
        <p:nvPicPr>
          <p:cNvPr id="31" name="Picture 30">
            <a:extLst>
              <a:ext uri="{FF2B5EF4-FFF2-40B4-BE49-F238E27FC236}">
                <a16:creationId xmlns:a16="http://schemas.microsoft.com/office/drawing/2014/main" id="{ED8E241B-1EAE-46ED-950E-B417EC9694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05600" y="1734610"/>
            <a:ext cx="3358800" cy="2986710"/>
          </a:xfrm>
          <a:prstGeom prst="rect">
            <a:avLst/>
          </a:prstGeom>
        </p:spPr>
      </p:pic>
      <p:sp>
        <p:nvSpPr>
          <p:cNvPr id="33" name="TextBox 29">
            <a:extLst>
              <a:ext uri="{FF2B5EF4-FFF2-40B4-BE49-F238E27FC236}">
                <a16:creationId xmlns:a16="http://schemas.microsoft.com/office/drawing/2014/main" id="{672571C3-9CC9-43C8-B118-94FE0C1E2893}"/>
              </a:ext>
            </a:extLst>
          </p:cNvPr>
          <p:cNvSpPr txBox="1"/>
          <p:nvPr/>
        </p:nvSpPr>
        <p:spPr>
          <a:xfrm>
            <a:off x="248679" y="921737"/>
            <a:ext cx="2868369" cy="6642844"/>
          </a:xfrm>
          <a:prstGeom prst="rect">
            <a:avLst/>
          </a:prstGeom>
        </p:spPr>
        <p:txBody>
          <a:bodyPr wrap="square" lIns="0" tIns="0" rIns="0" bIns="0" rtlCol="0" anchor="t">
            <a:spAutoFit/>
          </a:bodyPr>
          <a:lstStyle/>
          <a:p>
            <a:pPr algn="just">
              <a:lnSpc>
                <a:spcPts val="1438"/>
              </a:lnSpc>
            </a:pPr>
            <a:r>
              <a:rPr lang="en-US" sz="1200" b="1" spc="91" dirty="0" err="1">
                <a:solidFill>
                  <a:srgbClr val="77B72C"/>
                </a:solidFill>
              </a:rPr>
              <a:t>P</a:t>
            </a:r>
            <a:r>
              <a:rPr lang="en-US" sz="1200" spc="91" dirty="0" err="1">
                <a:solidFill>
                  <a:srgbClr val="77B72C"/>
                </a:solidFill>
              </a:rPr>
              <a:t>å</a:t>
            </a:r>
            <a:r>
              <a:rPr lang="en-US" sz="1200" spc="91" dirty="0">
                <a:solidFill>
                  <a:srgbClr val="77B72C"/>
                </a:solidFill>
              </a:rPr>
              <a:t> </a:t>
            </a:r>
            <a:r>
              <a:rPr lang="en-US" sz="1200" spc="91" dirty="0" err="1">
                <a:solidFill>
                  <a:srgbClr val="77B72C"/>
                </a:solidFill>
              </a:rPr>
              <a:t>Københavns</a:t>
            </a:r>
            <a:r>
              <a:rPr lang="en-US" sz="1200" spc="91" dirty="0">
                <a:solidFill>
                  <a:srgbClr val="77B72C"/>
                </a:solidFill>
              </a:rPr>
              <a:t> </a:t>
            </a:r>
            <a:r>
              <a:rPr lang="en-US" sz="1200" spc="91" dirty="0" err="1">
                <a:solidFill>
                  <a:srgbClr val="77B72C"/>
                </a:solidFill>
              </a:rPr>
              <a:t>Universitet</a:t>
            </a:r>
            <a:r>
              <a:rPr lang="en-US" sz="1200" spc="91" dirty="0">
                <a:solidFill>
                  <a:srgbClr val="77B72C"/>
                </a:solidFill>
              </a:rPr>
              <a:t> </a:t>
            </a:r>
            <a:r>
              <a:rPr lang="en-US" sz="1200" spc="91" dirty="0" err="1">
                <a:solidFill>
                  <a:srgbClr val="77B72C"/>
                </a:solidFill>
              </a:rPr>
              <a:t>er</a:t>
            </a:r>
            <a:r>
              <a:rPr lang="en-US" sz="1200" spc="91" dirty="0">
                <a:solidFill>
                  <a:srgbClr val="77B72C"/>
                </a:solidFill>
              </a:rPr>
              <a:t> vi </a:t>
            </a:r>
            <a:r>
              <a:rPr lang="en-US" sz="1200" spc="91" dirty="0" err="1">
                <a:solidFill>
                  <a:srgbClr val="77B72C"/>
                </a:solidFill>
              </a:rPr>
              <a:t>i</a:t>
            </a:r>
            <a:r>
              <a:rPr lang="en-US" sz="1200" spc="91" dirty="0">
                <a:solidFill>
                  <a:srgbClr val="77B72C"/>
                </a:solidFill>
              </a:rPr>
              <a:t> gang med </a:t>
            </a:r>
            <a:r>
              <a:rPr lang="en-US" sz="1200" spc="91" dirty="0" err="1">
                <a:solidFill>
                  <a:srgbClr val="77B72C"/>
                </a:solidFill>
              </a:rPr>
              <a:t>forskellige</a:t>
            </a:r>
            <a:r>
              <a:rPr lang="en-US" sz="1200" spc="91" dirty="0">
                <a:solidFill>
                  <a:srgbClr val="77B72C"/>
                </a:solidFill>
              </a:rPr>
              <a:t> studier for at </a:t>
            </a:r>
            <a:r>
              <a:rPr lang="en-US" sz="1200" spc="91" dirty="0" err="1">
                <a:solidFill>
                  <a:srgbClr val="77B72C"/>
                </a:solidFill>
              </a:rPr>
              <a:t>vurdere</a:t>
            </a:r>
            <a:r>
              <a:rPr lang="en-US" sz="1200" spc="91" dirty="0">
                <a:solidFill>
                  <a:srgbClr val="77B72C"/>
                </a:solidFill>
              </a:rPr>
              <a:t> </a:t>
            </a:r>
            <a:r>
              <a:rPr lang="en-US" sz="1200" spc="91" dirty="0" err="1">
                <a:solidFill>
                  <a:srgbClr val="77B72C"/>
                </a:solidFill>
              </a:rPr>
              <a:t>miljøeffekterne</a:t>
            </a:r>
            <a:r>
              <a:rPr lang="en-US" sz="1200" spc="91" dirty="0">
                <a:solidFill>
                  <a:srgbClr val="77B72C"/>
                </a:solidFill>
              </a:rPr>
              <a:t> </a:t>
            </a:r>
            <a:r>
              <a:rPr lang="en-US" sz="1200" spc="91" dirty="0" err="1">
                <a:solidFill>
                  <a:srgbClr val="77B72C"/>
                </a:solidFill>
              </a:rPr>
              <a:t>af</a:t>
            </a:r>
            <a:r>
              <a:rPr lang="en-US" sz="1200" spc="91" dirty="0">
                <a:solidFill>
                  <a:srgbClr val="77B72C"/>
                </a:solidFill>
              </a:rPr>
              <a:t> de </a:t>
            </a:r>
            <a:r>
              <a:rPr lang="en-US" sz="1200" spc="91" dirty="0" err="1">
                <a:solidFill>
                  <a:srgbClr val="77B72C"/>
                </a:solidFill>
              </a:rPr>
              <a:t>nye</a:t>
            </a:r>
            <a:r>
              <a:rPr lang="en-US" sz="1200" spc="91" dirty="0">
                <a:solidFill>
                  <a:srgbClr val="77B72C"/>
                </a:solidFill>
              </a:rPr>
              <a:t> </a:t>
            </a:r>
            <a:r>
              <a:rPr lang="en-US" sz="1200" spc="91" dirty="0" err="1">
                <a:solidFill>
                  <a:srgbClr val="77B72C"/>
                </a:solidFill>
              </a:rPr>
              <a:t>teknologier</a:t>
            </a:r>
            <a:endParaRPr lang="en-US" sz="1200" spc="91" dirty="0">
              <a:solidFill>
                <a:srgbClr val="77B72C"/>
              </a:solidFill>
            </a:endParaRPr>
          </a:p>
          <a:p>
            <a:pPr algn="just">
              <a:lnSpc>
                <a:spcPts val="1438"/>
              </a:lnSpc>
            </a:pPr>
            <a:endParaRPr lang="en-US" sz="1400" b="1" spc="91" dirty="0">
              <a:solidFill>
                <a:srgbClr val="77B72C"/>
              </a:solidFill>
            </a:endParaRPr>
          </a:p>
          <a:p>
            <a:pPr algn="just">
              <a:lnSpc>
                <a:spcPts val="1438"/>
              </a:lnSpc>
            </a:pPr>
            <a:r>
              <a:rPr lang="en-US" sz="1400" b="1" spc="91" dirty="0" err="1">
                <a:solidFill>
                  <a:srgbClr val="77B72C"/>
                </a:solidFill>
              </a:rPr>
              <a:t>Præcisionstildelig</a:t>
            </a:r>
            <a:r>
              <a:rPr lang="en-US" sz="1400" b="1" spc="91" dirty="0">
                <a:solidFill>
                  <a:srgbClr val="77B72C"/>
                </a:solidFill>
              </a:rPr>
              <a:t> </a:t>
            </a:r>
            <a:r>
              <a:rPr lang="en-US" sz="1400" b="1" spc="91" dirty="0" err="1">
                <a:solidFill>
                  <a:srgbClr val="77B72C"/>
                </a:solidFill>
              </a:rPr>
              <a:t>af</a:t>
            </a:r>
            <a:r>
              <a:rPr lang="en-US" sz="1400" b="1" spc="91" dirty="0">
                <a:solidFill>
                  <a:srgbClr val="77B72C"/>
                </a:solidFill>
              </a:rPr>
              <a:t> </a:t>
            </a:r>
            <a:r>
              <a:rPr lang="en-US" sz="1400" b="1" spc="91" dirty="0" err="1">
                <a:solidFill>
                  <a:srgbClr val="77B72C"/>
                </a:solidFill>
              </a:rPr>
              <a:t>gylle</a:t>
            </a:r>
            <a:r>
              <a:rPr lang="en-US" sz="1400" b="1" spc="91" dirty="0">
                <a:solidFill>
                  <a:srgbClr val="77B72C"/>
                </a:solidFill>
              </a:rPr>
              <a:t> </a:t>
            </a:r>
          </a:p>
          <a:p>
            <a:pPr algn="just">
              <a:lnSpc>
                <a:spcPts val="1438"/>
              </a:lnSpc>
            </a:pPr>
            <a:r>
              <a:rPr lang="da-DK" sz="1200" spc="91" dirty="0">
                <a:solidFill>
                  <a:srgbClr val="77B72C"/>
                </a:solidFill>
              </a:rPr>
              <a:t>Næringsstofindholdet i gylle varierer fra tank til tank og endda indenfor det enkelte læs gylle der udbringes. En nær-infrarød sensor (NIRS) er ved at blive udviklet i Nutri2Cycle-projektet, der kan måle N-indholdet i gylle on-the-fly under udbringning i marken. Dette muliggør præcis tilførsel af gylle for at opfylde lovkravet og øge substitution af kvælstof i handelsgødning.</a:t>
            </a:r>
          </a:p>
          <a:p>
            <a:pPr algn="just">
              <a:lnSpc>
                <a:spcPts val="1438"/>
              </a:lnSpc>
            </a:pPr>
            <a:r>
              <a:rPr lang="da-DK" sz="1200" spc="91" dirty="0">
                <a:solidFill>
                  <a:srgbClr val="77B72C"/>
                </a:solidFill>
              </a:rPr>
              <a:t>Vi bruger Daisy-modellen på markniveau til at simulere effekten på afgrødeudbytte og N-udvaskning, og en livscyklusanalyse (LCA) for at evaluere det samlede miljømæssige fodaftryk af denne teknologi.</a:t>
            </a:r>
          </a:p>
          <a:p>
            <a:pPr algn="just">
              <a:lnSpc>
                <a:spcPts val="1438"/>
              </a:lnSpc>
            </a:pPr>
            <a:endParaRPr lang="da-DK" sz="1100" spc="91" dirty="0">
              <a:solidFill>
                <a:srgbClr val="77B72C"/>
              </a:solidFill>
            </a:endParaRPr>
          </a:p>
          <a:p>
            <a:pPr algn="just">
              <a:lnSpc>
                <a:spcPts val="1438"/>
              </a:lnSpc>
            </a:pPr>
            <a:r>
              <a:rPr lang="da-DK" sz="1400" b="1" spc="91" dirty="0">
                <a:solidFill>
                  <a:srgbClr val="77B72C"/>
                </a:solidFill>
              </a:rPr>
              <a:t>Insektopdræt på restprodukter som en alternativ proteinkilde</a:t>
            </a:r>
          </a:p>
          <a:p>
            <a:pPr algn="just">
              <a:lnSpc>
                <a:spcPts val="1438"/>
              </a:lnSpc>
            </a:pPr>
            <a:endParaRPr lang="da-DK" sz="1400" b="1" spc="91" dirty="0">
              <a:solidFill>
                <a:srgbClr val="77B72C"/>
              </a:solidFill>
            </a:endParaRPr>
          </a:p>
          <a:p>
            <a:pPr algn="just">
              <a:lnSpc>
                <a:spcPts val="1438"/>
              </a:lnSpc>
            </a:pPr>
            <a:r>
              <a:rPr lang="da-DK" sz="1200" spc="91" dirty="0">
                <a:solidFill>
                  <a:srgbClr val="77B72C"/>
                </a:solidFill>
              </a:rPr>
              <a:t>Rosenkål og julesalat er populære grøntsager i Belgien og i hele EU. Imidlertid betragtes deres uspiselige rødder som et restprodukt, og de kan ikke godkendes som husdyrfoder. Det testes nu, om sådanne restprodukter kan tjene som insektfoder og dermed indirekte proteinkilde til brug som husdyrfoder eller til fødevarer. En LCA skal evaluere de miljømæssige fordele ved metoden</a:t>
            </a:r>
            <a:r>
              <a:rPr lang="en-US" sz="1200" spc="91" dirty="0">
                <a:solidFill>
                  <a:srgbClr val="92D050"/>
                </a:solidFill>
              </a:rPr>
              <a:t>.</a:t>
            </a:r>
          </a:p>
        </p:txBody>
      </p:sp>
      <p:sp>
        <p:nvSpPr>
          <p:cNvPr id="29" name="Rectangle 28">
            <a:extLst>
              <a:ext uri="{FF2B5EF4-FFF2-40B4-BE49-F238E27FC236}">
                <a16:creationId xmlns:a16="http://schemas.microsoft.com/office/drawing/2014/main" id="{DA756B2F-A069-43A9-BAC5-92B2826965EB}"/>
              </a:ext>
            </a:extLst>
          </p:cNvPr>
          <p:cNvSpPr/>
          <p:nvPr/>
        </p:nvSpPr>
        <p:spPr>
          <a:xfrm>
            <a:off x="4291760" y="4553160"/>
            <a:ext cx="2297360" cy="600164"/>
          </a:xfrm>
          <a:prstGeom prst="rect">
            <a:avLst/>
          </a:prstGeom>
        </p:spPr>
        <p:txBody>
          <a:bodyPr wrap="square">
            <a:spAutoFit/>
          </a:bodyPr>
          <a:lstStyle/>
          <a:p>
            <a:r>
              <a:rPr lang="en-US" sz="1100" spc="186" dirty="0">
                <a:solidFill>
                  <a:srgbClr val="FFFFFF"/>
                </a:solidFill>
              </a:rPr>
              <a:t>Lars Stoumann Jensen</a:t>
            </a:r>
          </a:p>
          <a:p>
            <a:endParaRPr lang="en-US" sz="1100" spc="186" dirty="0">
              <a:solidFill>
                <a:srgbClr val="FFFFFF"/>
              </a:solidFill>
              <a:hlinkClick r:id="rId10">
                <a:extLst>
                  <a:ext uri="{A12FA001-AC4F-418D-AE19-62706E023703}">
                    <ahyp:hlinkClr xmlns:ahyp="http://schemas.microsoft.com/office/drawing/2018/hyperlinkcolor" val="tx"/>
                  </a:ext>
                </a:extLst>
              </a:hlinkClick>
            </a:endParaRPr>
          </a:p>
          <a:p>
            <a:r>
              <a:rPr lang="en-US" sz="1100" spc="186" dirty="0">
                <a:solidFill>
                  <a:srgbClr val="FFFFFF"/>
                </a:solidFill>
                <a:hlinkClick r:id="rId10">
                  <a:extLst>
                    <a:ext uri="{A12FA001-AC4F-418D-AE19-62706E023703}">
                      <ahyp:hlinkClr xmlns:ahyp="http://schemas.microsoft.com/office/drawing/2018/hyperlinkcolor" val="tx"/>
                    </a:ext>
                  </a:extLst>
                </a:hlinkClick>
              </a:rPr>
              <a:t>lsj@plen.ku.dk</a:t>
            </a:r>
            <a:r>
              <a:rPr lang="en-US" sz="1100" spc="186" dirty="0">
                <a:solidFill>
                  <a:srgbClr val="FFFFFF"/>
                </a:solidFill>
              </a:rPr>
              <a:t> </a:t>
            </a:r>
            <a:endParaRPr lang="nl-BE" sz="1100" spc="186" dirty="0">
              <a:solidFill>
                <a:srgbClr val="FFFFFF"/>
              </a:solidFill>
            </a:endParaRPr>
          </a:p>
        </p:txBody>
      </p:sp>
      <p:pic>
        <p:nvPicPr>
          <p:cNvPr id="30" name="Graphic 29" descr="Envelop">
            <a:extLst>
              <a:ext uri="{FF2B5EF4-FFF2-40B4-BE49-F238E27FC236}">
                <a16:creationId xmlns:a16="http://schemas.microsoft.com/office/drawing/2014/main" id="{CB6722CB-D6A4-44B5-8BF6-BC5085F76CF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09168" y="4414529"/>
            <a:ext cx="468506" cy="4685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7B72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352799" y="-1"/>
            <a:ext cx="3333657" cy="7772401"/>
          </a:xfrm>
          <a:prstGeom prst="rect">
            <a:avLst/>
          </a:prstGeom>
        </p:spPr>
      </p:pic>
      <p:pic>
        <p:nvPicPr>
          <p:cNvPr id="3" name="Picture 3"/>
          <p:cNvPicPr>
            <a:picLocks noChangeAspect="1"/>
          </p:cNvPicPr>
          <p:nvPr/>
        </p:nvPicPr>
        <p:blipFill>
          <a:blip r:embed="rId4"/>
          <a:srcRect/>
          <a:stretch>
            <a:fillRect/>
          </a:stretch>
        </p:blipFill>
        <p:spPr>
          <a:xfrm>
            <a:off x="3173873" y="4008186"/>
            <a:ext cx="5833840" cy="1540822"/>
          </a:xfrm>
          <a:prstGeom prst="rect">
            <a:avLst/>
          </a:prstGeom>
        </p:spPr>
      </p:pic>
      <p:sp>
        <p:nvSpPr>
          <p:cNvPr id="12" name="TextBox 12"/>
          <p:cNvSpPr txBox="1"/>
          <p:nvPr/>
        </p:nvSpPr>
        <p:spPr>
          <a:xfrm>
            <a:off x="6966900" y="3662089"/>
            <a:ext cx="2667000" cy="297454"/>
          </a:xfrm>
          <a:prstGeom prst="rect">
            <a:avLst/>
          </a:prstGeom>
        </p:spPr>
        <p:txBody>
          <a:bodyPr lIns="0" tIns="0" rIns="0" bIns="0" rtlCol="0" anchor="t">
            <a:spAutoFit/>
          </a:bodyPr>
          <a:lstStyle/>
          <a:p>
            <a:pPr>
              <a:lnSpc>
                <a:spcPts val="2616"/>
              </a:lnSpc>
            </a:pPr>
            <a:r>
              <a:rPr lang="da-DK" sz="1400" b="1" dirty="0">
                <a:solidFill>
                  <a:srgbClr val="FFFFFF"/>
                </a:solidFill>
              </a:rPr>
              <a:t>Gylleforsuring</a:t>
            </a:r>
          </a:p>
        </p:txBody>
      </p:sp>
      <p:pic>
        <p:nvPicPr>
          <p:cNvPr id="15" name="Picture 15"/>
          <p:cNvPicPr>
            <a:picLocks noChangeAspect="1"/>
          </p:cNvPicPr>
          <p:nvPr/>
        </p:nvPicPr>
        <p:blipFill>
          <a:blip r:embed="rId5"/>
          <a:srcRect t="854" b="854"/>
          <a:stretch>
            <a:fillRect/>
          </a:stretch>
        </p:blipFill>
        <p:spPr>
          <a:xfrm>
            <a:off x="-6786" y="4011046"/>
            <a:ext cx="3352800" cy="2433398"/>
          </a:xfrm>
          <a:prstGeom prst="rect">
            <a:avLst/>
          </a:prstGeom>
        </p:spPr>
      </p:pic>
      <p:sp>
        <p:nvSpPr>
          <p:cNvPr id="19" name="TextBox 19"/>
          <p:cNvSpPr txBox="1"/>
          <p:nvPr/>
        </p:nvSpPr>
        <p:spPr>
          <a:xfrm>
            <a:off x="6921856" y="4105473"/>
            <a:ext cx="2885397" cy="3590727"/>
          </a:xfrm>
          <a:prstGeom prst="rect">
            <a:avLst/>
          </a:prstGeom>
        </p:spPr>
        <p:txBody>
          <a:bodyPr wrap="square" lIns="0" tIns="0" rIns="0" bIns="0" rtlCol="0" anchor="t">
            <a:spAutoFit/>
          </a:bodyPr>
          <a:lstStyle/>
          <a:p>
            <a:pPr algn="just">
              <a:lnSpc>
                <a:spcPts val="1438"/>
              </a:lnSpc>
            </a:pPr>
            <a:r>
              <a:rPr lang="da-DK" sz="1200" spc="91" dirty="0">
                <a:solidFill>
                  <a:srgbClr val="FFFFFF"/>
                </a:solidFill>
              </a:rPr>
              <a:t>Københavns Universitet undersøger miljøpåvirkningen af gylleforsuring ved hjælp af Daisy-modellen og livscyklus-analyse (LCA). Vores modelsimuleringer viser, at forsuring reducerer ammoniak-fordampning væsentligt under udbring-ning (med 70%).</a:t>
            </a:r>
          </a:p>
          <a:p>
            <a:pPr algn="just">
              <a:lnSpc>
                <a:spcPts val="1438"/>
              </a:lnSpc>
            </a:pPr>
            <a:endParaRPr lang="da-DK" sz="1200" spc="91" dirty="0">
              <a:solidFill>
                <a:srgbClr val="FFFFFF"/>
              </a:solidFill>
            </a:endParaRPr>
          </a:p>
          <a:p>
            <a:pPr algn="just">
              <a:lnSpc>
                <a:spcPts val="1438"/>
              </a:lnSpc>
            </a:pPr>
            <a:r>
              <a:rPr lang="da-DK" sz="1200" spc="91" dirty="0">
                <a:solidFill>
                  <a:srgbClr val="FFFFFF"/>
                </a:solidFill>
              </a:rPr>
              <a:t>Forsuret gylle kan øge nitrat udvaskningen ganske lidt (ca. 7%) afhængig af om den ekstra ammoniak der tilbageholdes modregnes i handels-gødningstildelingen eller ej, men har ingen anden negativ indvirkning på miljøemissionerne.</a:t>
            </a:r>
          </a:p>
          <a:p>
            <a:pPr algn="just">
              <a:lnSpc>
                <a:spcPts val="1438"/>
              </a:lnSpc>
            </a:pPr>
            <a:endParaRPr lang="da-DK" sz="1200" spc="91" dirty="0">
              <a:solidFill>
                <a:srgbClr val="FFFFFF"/>
              </a:solidFill>
            </a:endParaRPr>
          </a:p>
          <a:p>
            <a:pPr algn="just">
              <a:lnSpc>
                <a:spcPts val="1438"/>
              </a:lnSpc>
            </a:pPr>
            <a:r>
              <a:rPr lang="da-DK" sz="1200" spc="91" dirty="0">
                <a:solidFill>
                  <a:srgbClr val="FFFFFF"/>
                </a:solidFill>
              </a:rPr>
              <a:t>Forsuret gylle giver lige så høje afgrødeudbytter som almindelig gylle, og kan endda give en lille forbedring af proteinindholdet i korn.</a:t>
            </a:r>
            <a:endParaRPr lang="en-US" sz="1200" spc="91" dirty="0">
              <a:solidFill>
                <a:srgbClr val="FFFFFF"/>
              </a:solidFill>
            </a:endParaRPr>
          </a:p>
        </p:txBody>
      </p:sp>
      <p:sp>
        <p:nvSpPr>
          <p:cNvPr id="20" name="TextBox 20"/>
          <p:cNvSpPr txBox="1"/>
          <p:nvPr/>
        </p:nvSpPr>
        <p:spPr>
          <a:xfrm>
            <a:off x="3590961" y="4155830"/>
            <a:ext cx="2935712" cy="1077218"/>
          </a:xfrm>
          <a:prstGeom prst="rect">
            <a:avLst/>
          </a:prstGeom>
        </p:spPr>
        <p:txBody>
          <a:bodyPr wrap="square" lIns="0" tIns="0" rIns="0" bIns="0" rtlCol="0" anchor="t">
            <a:spAutoFit/>
          </a:bodyPr>
          <a:lstStyle/>
          <a:p>
            <a:pPr algn="just">
              <a:lnSpc>
                <a:spcPts val="1438"/>
              </a:lnSpc>
            </a:pPr>
            <a:r>
              <a:rPr lang="da-DK" sz="1200" spc="91" dirty="0">
                <a:solidFill>
                  <a:srgbClr val="FFFFFF"/>
                </a:solidFill>
              </a:rPr>
              <a:t>Ved at tilsætte svovlsyre til husdyrgylle enten i stald eller lager, tilbageholdes gylles </a:t>
            </a:r>
            <a:r>
              <a:rPr lang="da-DK" sz="1200" spc="91" dirty="0" err="1">
                <a:solidFill>
                  <a:srgbClr val="FFFFFF"/>
                </a:solidFill>
              </a:rPr>
              <a:t>ammoniun</a:t>
            </a:r>
            <a:r>
              <a:rPr lang="da-DK" sz="1200" spc="91" dirty="0">
                <a:solidFill>
                  <a:srgbClr val="FFFFFF"/>
                </a:solidFill>
              </a:rPr>
              <a:t>-N. Det er et effektiv virkemiddel til reduktion af N-tab både under opbevaring og ved anvendelse i marken.</a:t>
            </a:r>
          </a:p>
        </p:txBody>
      </p:sp>
      <p:sp>
        <p:nvSpPr>
          <p:cNvPr id="22" name="TextBox 21">
            <a:extLst>
              <a:ext uri="{FF2B5EF4-FFF2-40B4-BE49-F238E27FC236}">
                <a16:creationId xmlns:a16="http://schemas.microsoft.com/office/drawing/2014/main" id="{0A4ADF5D-FD32-4C9E-ACCE-6CAFA1E26727}"/>
              </a:ext>
            </a:extLst>
          </p:cNvPr>
          <p:cNvSpPr txBox="1"/>
          <p:nvPr/>
        </p:nvSpPr>
        <p:spPr>
          <a:xfrm>
            <a:off x="76200" y="190799"/>
            <a:ext cx="3097673" cy="1677382"/>
          </a:xfrm>
          <a:prstGeom prst="rect">
            <a:avLst/>
          </a:prstGeom>
          <a:noFill/>
        </p:spPr>
        <p:txBody>
          <a:bodyPr wrap="square" rtlCol="0">
            <a:spAutoFit/>
          </a:bodyPr>
          <a:lstStyle/>
          <a:p>
            <a:r>
              <a:rPr lang="da-DK" dirty="0">
                <a:solidFill>
                  <a:schemeClr val="bg1"/>
                </a:solidFill>
              </a:rPr>
              <a:t>Mission og mål i Nutri2Cycle</a:t>
            </a:r>
          </a:p>
          <a:p>
            <a:pPr algn="just"/>
            <a:endParaRPr lang="da-DK" sz="800" b="1" dirty="0">
              <a:solidFill>
                <a:schemeClr val="bg1"/>
              </a:solidFill>
            </a:endParaRPr>
          </a:p>
          <a:p>
            <a:pPr algn="just"/>
            <a:r>
              <a:rPr lang="da-DK" sz="1100" spc="91" dirty="0">
                <a:solidFill>
                  <a:schemeClr val="bg1"/>
                </a:solidFill>
              </a:rPr>
              <a:t>EU projektet Nutri2Cycle har til formål at forske i hvordan vi opnår mere lukkede og effektive kulstof (C), kvælstof (N) og fosfor (P) kredsløb i </a:t>
            </a:r>
            <a:r>
              <a:rPr lang="da-DK" sz="1100" spc="91" dirty="0" err="1">
                <a:solidFill>
                  <a:schemeClr val="bg1"/>
                </a:solidFill>
              </a:rPr>
              <a:t>fødevareproduktio-nen</a:t>
            </a:r>
            <a:r>
              <a:rPr lang="da-DK" sz="1100" spc="91" dirty="0">
                <a:solidFill>
                  <a:schemeClr val="bg1"/>
                </a:solidFill>
              </a:rPr>
              <a:t> ved at skabe bedre kobling mellem planteavl og </a:t>
            </a:r>
            <a:r>
              <a:rPr lang="da-DK" sz="1100" spc="91" dirty="0" err="1">
                <a:solidFill>
                  <a:schemeClr val="bg1"/>
                </a:solidFill>
              </a:rPr>
              <a:t>husdyrprodution</a:t>
            </a:r>
            <a:r>
              <a:rPr lang="da-DK" sz="1100" spc="91" dirty="0">
                <a:solidFill>
                  <a:schemeClr val="bg1"/>
                </a:solidFill>
              </a:rPr>
              <a:t> gennem recirkulering af restprodukter</a:t>
            </a:r>
            <a:endParaRPr lang="da-DK" b="1" dirty="0">
              <a:solidFill>
                <a:schemeClr val="bg1"/>
              </a:solidFill>
            </a:endParaRPr>
          </a:p>
        </p:txBody>
      </p:sp>
      <p:sp>
        <p:nvSpPr>
          <p:cNvPr id="23" name="Rectangle 22">
            <a:extLst>
              <a:ext uri="{FF2B5EF4-FFF2-40B4-BE49-F238E27FC236}">
                <a16:creationId xmlns:a16="http://schemas.microsoft.com/office/drawing/2014/main" id="{C8A98413-BD0A-4B76-8110-6ABCE89D9605}"/>
              </a:ext>
            </a:extLst>
          </p:cNvPr>
          <p:cNvSpPr/>
          <p:nvPr/>
        </p:nvSpPr>
        <p:spPr>
          <a:xfrm>
            <a:off x="69415" y="1840346"/>
            <a:ext cx="3091412" cy="1571456"/>
          </a:xfrm>
          <a:prstGeom prst="rect">
            <a:avLst/>
          </a:prstGeom>
        </p:spPr>
        <p:txBody>
          <a:bodyPr wrap="square">
            <a:spAutoFit/>
          </a:bodyPr>
          <a:lstStyle/>
          <a:p>
            <a:pPr>
              <a:lnSpc>
                <a:spcPts val="2616"/>
              </a:lnSpc>
            </a:pPr>
            <a:r>
              <a:rPr lang="da-DK" dirty="0">
                <a:solidFill>
                  <a:schemeClr val="bg1"/>
                </a:solidFill>
              </a:rPr>
              <a:t>Projektet vil:</a:t>
            </a:r>
          </a:p>
          <a:p>
            <a:endParaRPr lang="da-DK" sz="600" b="1" dirty="0">
              <a:solidFill>
                <a:schemeClr val="bg1"/>
              </a:solidFill>
            </a:endParaRPr>
          </a:p>
          <a:p>
            <a:pPr marL="260350" indent="-171450" algn="just">
              <a:buClr>
                <a:schemeClr val="bg1"/>
              </a:buClr>
              <a:buFont typeface="Arial" panose="020B0604020202020204" pitchFamily="34" charset="0"/>
              <a:buChar char="•"/>
            </a:pPr>
            <a:r>
              <a:rPr lang="da-DK" sz="1141" spc="91" dirty="0">
                <a:solidFill>
                  <a:schemeClr val="bg1"/>
                </a:solidFill>
              </a:rPr>
              <a:t>Opgøre eksisterende N-P-C strømme </a:t>
            </a:r>
          </a:p>
          <a:p>
            <a:pPr marL="260350" indent="-171450" algn="just">
              <a:buClr>
                <a:schemeClr val="bg1"/>
              </a:buClr>
              <a:buFont typeface="Arial" panose="020B0604020202020204" pitchFamily="34" charset="0"/>
              <a:buChar char="•"/>
            </a:pPr>
            <a:r>
              <a:rPr lang="da-DK" sz="1141" spc="91" dirty="0">
                <a:solidFill>
                  <a:schemeClr val="bg1"/>
                </a:solidFill>
              </a:rPr>
              <a:t>Udvikle, teste og validere innovative teknologier lokalt (prototype/ demo)</a:t>
            </a:r>
          </a:p>
          <a:p>
            <a:pPr marL="260350" indent="-171450" algn="just">
              <a:buClr>
                <a:schemeClr val="bg1"/>
              </a:buClr>
              <a:buFont typeface="Arial" panose="020B0604020202020204" pitchFamily="34" charset="0"/>
              <a:buChar char="•"/>
            </a:pPr>
            <a:r>
              <a:rPr lang="da-DK" sz="1141" spc="91" dirty="0">
                <a:solidFill>
                  <a:schemeClr val="bg1"/>
                </a:solidFill>
              </a:rPr>
              <a:t>Gennemføre strategiske scenarieanalyser af teknologiernes potentielle effekt i Europa</a:t>
            </a:r>
          </a:p>
        </p:txBody>
      </p:sp>
      <p:sp>
        <p:nvSpPr>
          <p:cNvPr id="24" name="Rectangle 23">
            <a:extLst>
              <a:ext uri="{FF2B5EF4-FFF2-40B4-BE49-F238E27FC236}">
                <a16:creationId xmlns:a16="http://schemas.microsoft.com/office/drawing/2014/main" id="{B1246B3D-9E36-46E6-8499-C50184324AD1}"/>
              </a:ext>
            </a:extLst>
          </p:cNvPr>
          <p:cNvSpPr/>
          <p:nvPr/>
        </p:nvSpPr>
        <p:spPr>
          <a:xfrm>
            <a:off x="3612434" y="208719"/>
            <a:ext cx="2882049" cy="3410293"/>
          </a:xfrm>
          <a:prstGeom prst="rect">
            <a:avLst/>
          </a:prstGeom>
        </p:spPr>
        <p:txBody>
          <a:bodyPr wrap="square">
            <a:spAutoFit/>
          </a:bodyPr>
          <a:lstStyle/>
          <a:p>
            <a:pPr algn="ctr">
              <a:lnSpc>
                <a:spcPts val="2616"/>
              </a:lnSpc>
            </a:pPr>
            <a:r>
              <a:rPr lang="da-DK" cap="all" dirty="0"/>
              <a:t>OM </a:t>
            </a:r>
            <a:r>
              <a:rPr lang="da-DK" cap="all" dirty="0" err="1"/>
              <a:t>projeKtET</a:t>
            </a:r>
            <a:endParaRPr lang="da-DK" cap="all" dirty="0"/>
          </a:p>
          <a:p>
            <a:endParaRPr lang="da-DK" sz="1141" spc="91" dirty="0"/>
          </a:p>
          <a:p>
            <a:pPr algn="just"/>
            <a:r>
              <a:rPr lang="da-DK" sz="1141" spc="91" dirty="0"/>
              <a:t>Europæisk landbrug er fortsat karakteriseret ved et relativt højt bidrag til udledning af </a:t>
            </a:r>
            <a:r>
              <a:rPr lang="da-DK" sz="1141" spc="91" dirty="0" err="1"/>
              <a:t>drivhus-gasser</a:t>
            </a:r>
            <a:r>
              <a:rPr lang="da-DK" sz="1141" spc="91" dirty="0"/>
              <a:t> og en ikke optimal udnyttelse af plantenæringsstoffer og kulstof i restprodukter fra by og land. </a:t>
            </a:r>
          </a:p>
          <a:p>
            <a:pPr algn="just"/>
            <a:endParaRPr lang="da-DK" sz="1141" spc="91" dirty="0"/>
          </a:p>
          <a:p>
            <a:pPr algn="just"/>
            <a:r>
              <a:rPr lang="da-DK" sz="1141" spc="91" dirty="0"/>
              <a:t>Projektet vil vurdere de nuværende kvælstof, fosfor og kulstof strømme på forskellige bedriftstyper i Europa, hvordan eksisterende og nye teknologier kan forbedre deres udnyttelse og hvilke effekter det vil have på miljøet.</a:t>
            </a:r>
          </a:p>
          <a:p>
            <a:pPr algn="just"/>
            <a:endParaRPr lang="da-DK" sz="1141" spc="91" dirty="0"/>
          </a:p>
          <a:p>
            <a:pPr algn="just"/>
            <a:r>
              <a:rPr lang="da-DK" sz="1141" spc="91" dirty="0"/>
              <a:t>Nutri2Cycle løber fra 2018 til 2022</a:t>
            </a:r>
          </a:p>
        </p:txBody>
      </p:sp>
      <p:sp>
        <p:nvSpPr>
          <p:cNvPr id="25" name="Rectangle 24">
            <a:extLst>
              <a:ext uri="{FF2B5EF4-FFF2-40B4-BE49-F238E27FC236}">
                <a16:creationId xmlns:a16="http://schemas.microsoft.com/office/drawing/2014/main" id="{EE76D45C-B904-4DC7-9225-7FF087FDBE44}"/>
              </a:ext>
            </a:extLst>
          </p:cNvPr>
          <p:cNvSpPr/>
          <p:nvPr/>
        </p:nvSpPr>
        <p:spPr>
          <a:xfrm>
            <a:off x="1" y="6698159"/>
            <a:ext cx="3226308" cy="938719"/>
          </a:xfrm>
          <a:prstGeom prst="rect">
            <a:avLst/>
          </a:prstGeom>
        </p:spPr>
        <p:txBody>
          <a:bodyPr wrap="square">
            <a:spAutoFit/>
          </a:bodyPr>
          <a:lstStyle/>
          <a:p>
            <a:pPr algn="just"/>
            <a:r>
              <a:rPr lang="nl-BE" sz="1100" spc="91" dirty="0">
                <a:solidFill>
                  <a:schemeClr val="bg1"/>
                </a:solidFill>
              </a:rPr>
              <a:t>NUTRI2CYCLE bringer en række ledende eksperter fra 19 organisationer i 12 EU lande sammen indenfor næringstof- recirkulering. </a:t>
            </a:r>
            <a:r>
              <a:rPr lang="da-DK" sz="1100" spc="91" dirty="0">
                <a:solidFill>
                  <a:srgbClr val="FFFFFF"/>
                </a:solidFill>
              </a:rPr>
              <a:t>Københavns Universitet, </a:t>
            </a:r>
            <a:r>
              <a:rPr lang="da-DK" sz="1100" spc="91" dirty="0" err="1">
                <a:solidFill>
                  <a:srgbClr val="FFFFFF"/>
                </a:solidFill>
              </a:rPr>
              <a:t>Inst</a:t>
            </a:r>
            <a:r>
              <a:rPr lang="da-DK" sz="1100" spc="91" dirty="0">
                <a:solidFill>
                  <a:srgbClr val="FFFFFF"/>
                </a:solidFill>
              </a:rPr>
              <a:t>. Plante- &amp; Miljøvidenskab er partner.</a:t>
            </a:r>
            <a:endParaRPr lang="nl-BE" sz="1100" spc="91" dirty="0">
              <a:solidFill>
                <a:schemeClr val="bg1"/>
              </a:solidFill>
            </a:endParaRPr>
          </a:p>
        </p:txBody>
      </p:sp>
      <p:sp>
        <p:nvSpPr>
          <p:cNvPr id="29" name="TextBox 29">
            <a:extLst>
              <a:ext uri="{FF2B5EF4-FFF2-40B4-BE49-F238E27FC236}">
                <a16:creationId xmlns:a16="http://schemas.microsoft.com/office/drawing/2014/main" id="{E6282C9B-4F17-4A76-BAA0-E7F4C5D35F9B}"/>
              </a:ext>
            </a:extLst>
          </p:cNvPr>
          <p:cNvSpPr txBox="1"/>
          <p:nvPr/>
        </p:nvSpPr>
        <p:spPr>
          <a:xfrm>
            <a:off x="6952032" y="172181"/>
            <a:ext cx="2885397" cy="1410643"/>
          </a:xfrm>
          <a:prstGeom prst="rect">
            <a:avLst/>
          </a:prstGeom>
        </p:spPr>
        <p:txBody>
          <a:bodyPr lIns="0" tIns="0" rIns="0" bIns="0" rtlCol="0" anchor="t">
            <a:spAutoFit/>
          </a:bodyPr>
          <a:lstStyle/>
          <a:p>
            <a:pPr>
              <a:lnSpc>
                <a:spcPts val="2616"/>
              </a:lnSpc>
            </a:pPr>
            <a:r>
              <a:rPr lang="da-DK" dirty="0">
                <a:solidFill>
                  <a:srgbClr val="FFFFFF"/>
                </a:solidFill>
              </a:rPr>
              <a:t>NATIONAL TASK FORCES</a:t>
            </a:r>
          </a:p>
          <a:p>
            <a:pPr algn="just">
              <a:lnSpc>
                <a:spcPts val="1438"/>
              </a:lnSpc>
            </a:pPr>
            <a:endParaRPr lang="da-DK" sz="1141" spc="91" dirty="0">
              <a:solidFill>
                <a:schemeClr val="bg1"/>
              </a:solidFill>
            </a:endParaRPr>
          </a:p>
          <a:p>
            <a:pPr algn="just">
              <a:lnSpc>
                <a:spcPts val="1438"/>
              </a:lnSpc>
            </a:pPr>
            <a:r>
              <a:rPr lang="da-DK" sz="1200" spc="91" dirty="0">
                <a:solidFill>
                  <a:schemeClr val="bg1"/>
                </a:solidFill>
              </a:rPr>
              <a:t>I alle Nutri2Cycle partner lande har vi etableret nationale vidensdelings-grupper (national </a:t>
            </a:r>
            <a:r>
              <a:rPr lang="da-DK" sz="1200" spc="91" dirty="0" err="1">
                <a:solidFill>
                  <a:schemeClr val="bg1"/>
                </a:solidFill>
              </a:rPr>
              <a:t>task</a:t>
            </a:r>
            <a:r>
              <a:rPr lang="da-DK" sz="1200" spc="91" dirty="0">
                <a:solidFill>
                  <a:schemeClr val="bg1"/>
                </a:solidFill>
              </a:rPr>
              <a:t> forces, NTF) </a:t>
            </a:r>
          </a:p>
          <a:p>
            <a:pPr algn="just">
              <a:lnSpc>
                <a:spcPts val="1438"/>
              </a:lnSpc>
            </a:pPr>
            <a:r>
              <a:rPr lang="da-DK" sz="1200" spc="91" dirty="0">
                <a:solidFill>
                  <a:schemeClr val="bg1"/>
                </a:solidFill>
              </a:rPr>
              <a:t>I Danmark er det sket i samarbejde med SEGES Plante-Innovation</a:t>
            </a:r>
          </a:p>
        </p:txBody>
      </p:sp>
      <p:pic>
        <p:nvPicPr>
          <p:cNvPr id="6" name="Picture 5"/>
          <p:cNvPicPr>
            <a:picLocks noChangeAspect="1"/>
          </p:cNvPicPr>
          <p:nvPr/>
        </p:nvPicPr>
        <p:blipFill>
          <a:blip r:embed="rId6"/>
          <a:stretch>
            <a:fillRect/>
          </a:stretch>
        </p:blipFill>
        <p:spPr>
          <a:xfrm>
            <a:off x="3537986" y="5529898"/>
            <a:ext cx="2730843" cy="2063073"/>
          </a:xfrm>
          <a:prstGeom prst="rect">
            <a:avLst/>
          </a:prstGeom>
        </p:spPr>
      </p:pic>
      <p:sp>
        <p:nvSpPr>
          <p:cNvPr id="7" name="TextBox 6"/>
          <p:cNvSpPr txBox="1"/>
          <p:nvPr/>
        </p:nvSpPr>
        <p:spPr>
          <a:xfrm>
            <a:off x="3319670" y="7456871"/>
            <a:ext cx="3303933" cy="338554"/>
          </a:xfrm>
          <a:prstGeom prst="rect">
            <a:avLst/>
          </a:prstGeom>
          <a:noFill/>
        </p:spPr>
        <p:txBody>
          <a:bodyPr wrap="square" rtlCol="0">
            <a:spAutoFit/>
          </a:bodyPr>
          <a:lstStyle/>
          <a:p>
            <a:r>
              <a:rPr lang="en-GB" sz="800" dirty="0"/>
              <a:t>System description: Boxes indicate activities. Arrows indicate exchanges. Dotted lines (…) are valid in the acidification scenario. FU = functional unit</a:t>
            </a:r>
          </a:p>
        </p:txBody>
      </p:sp>
      <p:sp>
        <p:nvSpPr>
          <p:cNvPr id="8" name="TextBox 7"/>
          <p:cNvSpPr txBox="1"/>
          <p:nvPr/>
        </p:nvSpPr>
        <p:spPr>
          <a:xfrm>
            <a:off x="5168641" y="5477026"/>
            <a:ext cx="1536959" cy="307777"/>
          </a:xfrm>
          <a:prstGeom prst="rect">
            <a:avLst/>
          </a:prstGeom>
          <a:noFill/>
        </p:spPr>
        <p:txBody>
          <a:bodyPr wrap="none" rtlCol="0">
            <a:spAutoFit/>
          </a:bodyPr>
          <a:lstStyle/>
          <a:p>
            <a:r>
              <a:rPr lang="da-DK" sz="1400" dirty="0" err="1">
                <a:solidFill>
                  <a:schemeClr val="accent3">
                    <a:lumMod val="50000"/>
                  </a:schemeClr>
                </a:solidFill>
              </a:rPr>
              <a:t>Slurry</a:t>
            </a:r>
            <a:r>
              <a:rPr lang="da-DK" sz="1400" dirty="0">
                <a:solidFill>
                  <a:schemeClr val="accent3">
                    <a:lumMod val="50000"/>
                  </a:schemeClr>
                </a:solidFill>
              </a:rPr>
              <a:t> </a:t>
            </a:r>
            <a:r>
              <a:rPr lang="da-DK" sz="1400" dirty="0" err="1">
                <a:solidFill>
                  <a:schemeClr val="accent3">
                    <a:lumMod val="50000"/>
                  </a:schemeClr>
                </a:solidFill>
              </a:rPr>
              <a:t>acidification</a:t>
            </a:r>
            <a:endParaRPr lang="da-DK" sz="1400" dirty="0">
              <a:solidFill>
                <a:schemeClr val="accent3">
                  <a:lumMod val="50000"/>
                </a:schemeClr>
              </a:solidFill>
            </a:endParaRPr>
          </a:p>
        </p:txBody>
      </p:sp>
      <p:pic>
        <p:nvPicPr>
          <p:cNvPr id="18" name="Picture 17">
            <a:extLst>
              <a:ext uri="{FF2B5EF4-FFF2-40B4-BE49-F238E27FC236}">
                <a16:creationId xmlns:a16="http://schemas.microsoft.com/office/drawing/2014/main" id="{5F45639E-FFAE-416C-B232-EDFD6281BD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86457" y="1587086"/>
            <a:ext cx="3371943" cy="185626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D2639EC17A25C4C833D599DDAD42BD2" ma:contentTypeVersion="10" ma:contentTypeDescription="Create a new document." ma:contentTypeScope="" ma:versionID="6ea2782be2853bcef82cab5d487ba2f9">
  <xsd:schema xmlns:xsd="http://www.w3.org/2001/XMLSchema" xmlns:xs="http://www.w3.org/2001/XMLSchema" xmlns:p="http://schemas.microsoft.com/office/2006/metadata/properties" xmlns:ns2="78b19ca1-22fd-4665-8303-1ccb0072f9a3" xmlns:ns3="1fe446b8-911d-4f69-b6e8-c58b882b5faf" targetNamespace="http://schemas.microsoft.com/office/2006/metadata/properties" ma:root="true" ma:fieldsID="81c06fe11d6c3b919b3ae3d0f6026588" ns2:_="" ns3:_="">
    <xsd:import namespace="78b19ca1-22fd-4665-8303-1ccb0072f9a3"/>
    <xsd:import namespace="1fe446b8-911d-4f69-b6e8-c58b882b5fa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b19ca1-22fd-4665-8303-1ccb0072f9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e446b8-911d-4f69-b6e8-c58b882b5fa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F9B332-BFF1-45F7-91A1-CC42D7D8BBBE}">
  <ds:schemaRefs>
    <ds:schemaRef ds:uri="http://schemas.microsoft.com/sharepoint/v3/contenttype/forms"/>
  </ds:schemaRefs>
</ds:datastoreItem>
</file>

<file path=customXml/itemProps2.xml><?xml version="1.0" encoding="utf-8"?>
<ds:datastoreItem xmlns:ds="http://schemas.openxmlformats.org/officeDocument/2006/customXml" ds:itemID="{5121FB1D-727B-484E-9554-D5B6C067063E}">
  <ds:schemaRefs>
    <ds:schemaRef ds:uri="http://schemas.microsoft.com/office/2006/metadata/properties"/>
    <ds:schemaRef ds:uri="http://schemas.microsoft.com/office/2006/documentManagement/types"/>
    <ds:schemaRef ds:uri="78b19ca1-22fd-4665-8303-1ccb0072f9a3"/>
    <ds:schemaRef ds:uri="http://www.w3.org/XML/1998/namespace"/>
    <ds:schemaRef ds:uri="http://purl.org/dc/elements/1.1/"/>
    <ds:schemaRef ds:uri="http://purl.org/dc/dcmitype/"/>
    <ds:schemaRef ds:uri="1fe446b8-911d-4f69-b6e8-c58b882b5faf"/>
    <ds:schemaRef ds:uri="http://schemas.openxmlformats.org/package/2006/metadata/core-properti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E50D82D9-9175-4206-BFDA-C8ABC60860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b19ca1-22fd-4665-8303-1ccb0072f9a3"/>
    <ds:schemaRef ds:uri="1fe446b8-911d-4f69-b6e8-c58b882b5f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345</TotalTime>
  <Words>603</Words>
  <Application>Microsoft Office PowerPoint</Application>
  <PresentationFormat>Custom</PresentationFormat>
  <Paragraphs>56</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Calibri</vt:lpstr>
      <vt:lpstr>Arial</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Photo Medical Trifold Brochure</dc:title>
  <dc:creator>Aurore Assaker</dc:creator>
  <cp:lastModifiedBy>Aurore Assaker</cp:lastModifiedBy>
  <cp:revision>43</cp:revision>
  <dcterms:created xsi:type="dcterms:W3CDTF">2006-08-16T00:00:00Z</dcterms:created>
  <dcterms:modified xsi:type="dcterms:W3CDTF">2020-10-20T15:12:31Z</dcterms:modified>
  <dc:identifier>DAEBxDqE7rw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0x010100FD2639EC17A25C4C833D599DDAD42BD2</vt:lpwstr>
  </property>
</Properties>
</file>