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145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4DC2A-F4BA-418F-BCDA-4FC7EC77E191}" type="datetimeFigureOut">
              <a:rPr lang="en-IE" smtClean="0"/>
              <a:t>20/10/2020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F75D9-3BB9-4F46-B2A7-0BC7057AFC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259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F75D9-3BB9-4F46-B2A7-0BC7057AFCC7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23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94856" y="0"/>
            <a:ext cx="3352800" cy="7772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7891" y="4045076"/>
            <a:ext cx="307958" cy="3079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774561" y="95250"/>
            <a:ext cx="1150239" cy="1101090"/>
            <a:chOff x="0" y="0"/>
            <a:chExt cx="1533652" cy="146812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2136" b="2136"/>
            <a:stretch>
              <a:fillRect/>
            </a:stretch>
          </p:blipFill>
          <p:spPr>
            <a:xfrm>
              <a:off x="0" y="0"/>
              <a:ext cx="1533652" cy="1468120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05600" y="7359864"/>
            <a:ext cx="3357588" cy="4125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52917" t="51556" b="985"/>
          <a:stretch>
            <a:fillRect/>
          </a:stretch>
        </p:blipFill>
        <p:spPr>
          <a:xfrm>
            <a:off x="4183948" y="2738154"/>
            <a:ext cx="388326" cy="3860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r="52043" b="52133"/>
          <a:stretch>
            <a:fillRect/>
          </a:stretch>
        </p:blipFill>
        <p:spPr>
          <a:xfrm>
            <a:off x="4204300" y="1182371"/>
            <a:ext cx="367974" cy="36223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083942" y="6734169"/>
            <a:ext cx="1691067" cy="62569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027698" y="5824905"/>
            <a:ext cx="1917109" cy="377403"/>
            <a:chOff x="0" y="0"/>
            <a:chExt cx="2903068" cy="571500"/>
          </a:xfrm>
        </p:grpSpPr>
        <p:sp>
          <p:nvSpPr>
            <p:cNvPr id="15" name="Freeform 15"/>
            <p:cNvSpPr/>
            <p:nvPr/>
          </p:nvSpPr>
          <p:spPr>
            <a:xfrm>
              <a:off x="0" y="255270"/>
              <a:ext cx="2903068" cy="69850"/>
            </a:xfrm>
            <a:custGeom>
              <a:avLst/>
              <a:gdLst/>
              <a:ahLst/>
              <a:cxnLst/>
              <a:rect l="l" t="t" r="r" b="b"/>
              <a:pathLst>
                <a:path w="2903068" h="69850">
                  <a:moveTo>
                    <a:pt x="261223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903068" y="69850"/>
                  </a:lnTo>
                  <a:lnTo>
                    <a:pt x="2903068" y="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974668" y="4890085"/>
            <a:ext cx="2809875" cy="354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400" spc="168" dirty="0">
                <a:solidFill>
                  <a:srgbClr val="77B72C"/>
                </a:solidFill>
              </a:rPr>
              <a:t>Nutri2Cycle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053998" y="5675622"/>
            <a:ext cx="2791928" cy="1055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4"/>
              </a:lnSpc>
            </a:pPr>
            <a:r>
              <a:rPr lang="en-US" sz="1556" spc="140" dirty="0">
                <a:solidFill>
                  <a:srgbClr val="1A2D3B"/>
                </a:solidFill>
              </a:rPr>
              <a:t>Transition towards a more carbon and nutrient efficient agriculture in Europe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2614" y="228600"/>
            <a:ext cx="2667000" cy="29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6"/>
              </a:lnSpc>
            </a:pPr>
            <a:r>
              <a:rPr lang="en-US" b="1" cap="all" dirty="0">
                <a:solidFill>
                  <a:schemeClr val="accent3"/>
                </a:solidFill>
              </a:rPr>
              <a:t>DEMONSTRATION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716351" y="4594903"/>
            <a:ext cx="2822992" cy="20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en-US" sz="1245" spc="186" dirty="0">
                <a:solidFill>
                  <a:srgbClr val="FFFFFF"/>
                </a:solidFill>
              </a:rPr>
              <a:t>www.nutri2cycle.eu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30324" y="685800"/>
            <a:ext cx="2775669" cy="31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6"/>
              </a:lnSpc>
            </a:pPr>
            <a:r>
              <a:rPr lang="en-US" sz="2386" b="1" spc="214" dirty="0">
                <a:solidFill>
                  <a:srgbClr val="FFFFFF"/>
                </a:solidFill>
              </a:rPr>
              <a:t>Stay in touch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26758" y="2797369"/>
            <a:ext cx="2549174" cy="19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</a:pPr>
            <a:r>
              <a:rPr lang="en-IE" sz="1130" dirty="0">
                <a:solidFill>
                  <a:schemeClr val="bg1"/>
                </a:solidFill>
              </a:rPr>
              <a:t>@</a:t>
            </a:r>
            <a:r>
              <a:rPr lang="en-IE" sz="1130" dirty="0" err="1">
                <a:solidFill>
                  <a:schemeClr val="bg1"/>
                </a:solidFill>
              </a:rPr>
              <a:t>SM_Ashek</a:t>
            </a:r>
            <a:endParaRPr lang="en-US" sz="1130" spc="124" dirty="0">
              <a:solidFill>
                <a:schemeClr val="bg1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726758" y="1245336"/>
            <a:ext cx="2549174" cy="1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</a:pPr>
            <a:r>
              <a:rPr lang="en-US" sz="1133" spc="124" dirty="0" err="1">
                <a:solidFill>
                  <a:srgbClr val="FFFFFF"/>
                </a:solidFill>
              </a:rPr>
              <a:t>Biorefine</a:t>
            </a:r>
            <a:r>
              <a:rPr lang="en-US" sz="1133" spc="124" dirty="0">
                <a:solidFill>
                  <a:srgbClr val="FFFFFF"/>
                </a:solidFill>
              </a:rPr>
              <a:t> Cluster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83002" y="5675622"/>
            <a:ext cx="2822992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10" dirty="0">
                <a:solidFill>
                  <a:srgbClr val="004AAD"/>
                </a:solidFill>
              </a:rPr>
              <a:t>PROUD MEMBER 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66395" y="6240145"/>
            <a:ext cx="2822992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spc="210" dirty="0">
                <a:solidFill>
                  <a:srgbClr val="004AAD"/>
                </a:solidFill>
              </a:rPr>
              <a:t>of the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33473" y="7133804"/>
            <a:ext cx="1344417" cy="16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 dirty="0">
                <a:solidFill>
                  <a:srgbClr val="004AAD"/>
                </a:solidFill>
              </a:rPr>
              <a:t>www.biorefine.eu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726758" y="3392649"/>
            <a:ext cx="2549174" cy="1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</a:pPr>
            <a:r>
              <a:rPr lang="en-US" sz="1133" spc="124" dirty="0">
                <a:solidFill>
                  <a:srgbClr val="FFFFFF"/>
                </a:solidFill>
              </a:rPr>
              <a:t>#Nutri2Cycle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918910" y="608959"/>
            <a:ext cx="213949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61"/>
              </a:lnSpc>
            </a:pPr>
            <a:r>
              <a:rPr lang="en-US" dirty="0">
                <a:solidFill>
                  <a:srgbClr val="77B72C"/>
                </a:solidFill>
              </a:rPr>
              <a:t>National Task Forces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918910" y="1137072"/>
            <a:ext cx="213949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0"/>
              </a:lnSpc>
            </a:pPr>
            <a:r>
              <a:rPr lang="en-US" sz="1200" spc="114" dirty="0">
                <a:solidFill>
                  <a:srgbClr val="383838"/>
                </a:solidFill>
              </a:rPr>
              <a:t>IRELAND - </a:t>
            </a:r>
            <a:r>
              <a:rPr lang="en-US" sz="1200" spc="114" dirty="0" err="1">
                <a:solidFill>
                  <a:srgbClr val="383838"/>
                </a:solidFill>
              </a:rPr>
              <a:t>Teagasc</a:t>
            </a:r>
            <a:r>
              <a:rPr lang="en-US" sz="1200" spc="114" dirty="0">
                <a:solidFill>
                  <a:srgbClr val="383838"/>
                </a:solidFill>
              </a:rPr>
              <a:t> Johnstown Castle, Wexford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8E241B-1EAE-46ED-950E-B417EC9694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56" y="1734611"/>
            <a:ext cx="3316743" cy="2969932"/>
          </a:xfrm>
          <a:prstGeom prst="rect">
            <a:avLst/>
          </a:prstGeom>
        </p:spPr>
      </p:pic>
      <p:sp>
        <p:nvSpPr>
          <p:cNvPr id="33" name="TextBox 29">
            <a:extLst>
              <a:ext uri="{FF2B5EF4-FFF2-40B4-BE49-F238E27FC236}">
                <a16:creationId xmlns:a16="http://schemas.microsoft.com/office/drawing/2014/main" id="{672571C3-9CC9-43C8-B118-94FE0C1E2893}"/>
              </a:ext>
            </a:extLst>
          </p:cNvPr>
          <p:cNvSpPr txBox="1"/>
          <p:nvPr/>
        </p:nvSpPr>
        <p:spPr>
          <a:xfrm>
            <a:off x="152400" y="609600"/>
            <a:ext cx="3063831" cy="2322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8"/>
              </a:lnSpc>
            </a:pPr>
            <a:r>
              <a:rPr lang="en-IE" sz="1200" spc="91" dirty="0">
                <a:solidFill>
                  <a:srgbClr val="77B72C"/>
                </a:solidFill>
              </a:rPr>
              <a:t>In 2019 yield for the bio-based fertiliser programmes were equal to conventional mineral fertiliser programmes.</a:t>
            </a:r>
          </a:p>
          <a:p>
            <a:pPr algn="just">
              <a:lnSpc>
                <a:spcPts val="1438"/>
              </a:lnSpc>
            </a:pPr>
            <a:endParaRPr lang="en-IE" sz="1200" spc="91" dirty="0">
              <a:solidFill>
                <a:srgbClr val="77B72C"/>
              </a:solidFill>
            </a:endParaRPr>
          </a:p>
          <a:p>
            <a:pPr algn="just">
              <a:lnSpc>
                <a:spcPts val="1438"/>
              </a:lnSpc>
            </a:pPr>
            <a:r>
              <a:rPr lang="en-IE" sz="1200" spc="91" dirty="0">
                <a:solidFill>
                  <a:srgbClr val="77B72C"/>
                </a:solidFill>
              </a:rPr>
              <a:t>Bio-based fertilisers show potential to efficiently deliver Phosphorus and other nutrients to crops.</a:t>
            </a:r>
          </a:p>
          <a:p>
            <a:pPr algn="just">
              <a:lnSpc>
                <a:spcPts val="1438"/>
              </a:lnSpc>
            </a:pPr>
            <a:endParaRPr lang="en-IE" sz="1200" spc="91" dirty="0">
              <a:solidFill>
                <a:srgbClr val="77B72C"/>
              </a:solidFill>
            </a:endParaRPr>
          </a:p>
          <a:p>
            <a:pPr algn="just">
              <a:lnSpc>
                <a:spcPts val="1438"/>
              </a:lnSpc>
            </a:pPr>
            <a:r>
              <a:rPr lang="en-IE" sz="1200" spc="91" dirty="0">
                <a:solidFill>
                  <a:srgbClr val="77B72C"/>
                </a:solidFill>
              </a:rPr>
              <a:t>Soil health effects and the benefits of recurring applications of bio-based fertilisers will be measured and demonstrated over the coming years of the experiment.</a:t>
            </a:r>
            <a:endParaRPr lang="en-US" sz="1200" spc="91" dirty="0">
              <a:solidFill>
                <a:srgbClr val="77B72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8" y="3048000"/>
            <a:ext cx="3391329" cy="19350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875" y="4953000"/>
            <a:ext cx="3219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E" sz="1200" b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Nutri2Cycle on-farm arable site at Arklow (Spring Wheat Trial 2020)</a:t>
            </a:r>
            <a:endParaRPr lang="en-IE" sz="1200" b="1" dirty="0">
              <a:solidFill>
                <a:schemeClr val="accent3"/>
              </a:solidFill>
              <a:cs typeface="Times New Roman" panose="02020603050405020304" pitchFamily="18" charset="0"/>
            </a:endParaRPr>
          </a:p>
        </p:txBody>
      </p:sp>
      <p:pic>
        <p:nvPicPr>
          <p:cNvPr id="30" name="Picture 11"/>
          <p:cNvPicPr>
            <a:picLocks noChangeAspect="1"/>
          </p:cNvPicPr>
          <p:nvPr/>
        </p:nvPicPr>
        <p:blipFill>
          <a:blip r:embed="rId6"/>
          <a:srcRect l="52917" t="51556" b="985"/>
          <a:stretch>
            <a:fillRect/>
          </a:stretch>
        </p:blipFill>
        <p:spPr>
          <a:xfrm>
            <a:off x="4191000" y="1676400"/>
            <a:ext cx="388326" cy="386046"/>
          </a:xfrm>
          <a:prstGeom prst="rect">
            <a:avLst/>
          </a:prstGeom>
        </p:spPr>
      </p:pic>
      <p:sp>
        <p:nvSpPr>
          <p:cNvPr id="32" name="TextBox 21"/>
          <p:cNvSpPr txBox="1"/>
          <p:nvPr/>
        </p:nvSpPr>
        <p:spPr>
          <a:xfrm>
            <a:off x="4733810" y="1735615"/>
            <a:ext cx="2549174" cy="192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</a:pPr>
            <a:r>
              <a:rPr lang="en-US" sz="1133" spc="124" dirty="0">
                <a:solidFill>
                  <a:srgbClr val="FFFFFF"/>
                </a:solidFill>
              </a:rPr>
              <a:t>@</a:t>
            </a:r>
            <a:r>
              <a:rPr lang="en-US" sz="1133" spc="124" dirty="0" err="1">
                <a:solidFill>
                  <a:srgbClr val="FFFFFF"/>
                </a:solidFill>
              </a:rPr>
              <a:t>Bioref_cluster</a:t>
            </a:r>
            <a:endParaRPr lang="en-US" sz="1133" spc="124" dirty="0">
              <a:solidFill>
                <a:srgbClr val="FFFFFF"/>
              </a:solidFill>
            </a:endParaRPr>
          </a:p>
        </p:txBody>
      </p:sp>
      <p:pic>
        <p:nvPicPr>
          <p:cNvPr id="34" name="Picture 11"/>
          <p:cNvPicPr>
            <a:picLocks noChangeAspect="1"/>
          </p:cNvPicPr>
          <p:nvPr/>
        </p:nvPicPr>
        <p:blipFill>
          <a:blip r:embed="rId6"/>
          <a:srcRect l="52917" t="51556" b="985"/>
          <a:stretch>
            <a:fillRect/>
          </a:stretch>
        </p:blipFill>
        <p:spPr>
          <a:xfrm>
            <a:off x="4191000" y="2204754"/>
            <a:ext cx="388326" cy="386046"/>
          </a:xfrm>
          <a:prstGeom prst="rect">
            <a:avLst/>
          </a:prstGeom>
        </p:spPr>
      </p:pic>
      <p:sp>
        <p:nvSpPr>
          <p:cNvPr id="35" name="TextBox 21"/>
          <p:cNvSpPr txBox="1"/>
          <p:nvPr/>
        </p:nvSpPr>
        <p:spPr>
          <a:xfrm>
            <a:off x="4733810" y="2263969"/>
            <a:ext cx="2549174" cy="19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</a:pPr>
            <a:r>
              <a:rPr lang="en-IE" sz="1130" dirty="0">
                <a:solidFill>
                  <a:schemeClr val="bg1"/>
                </a:solidFill>
              </a:rPr>
              <a:t>@</a:t>
            </a:r>
            <a:r>
              <a:rPr lang="en-IE" sz="1130" dirty="0" err="1">
                <a:solidFill>
                  <a:schemeClr val="bg1"/>
                </a:solidFill>
              </a:rPr>
              <a:t>ForrestalPJ</a:t>
            </a:r>
            <a:endParaRPr lang="en-US" sz="1130" spc="124" dirty="0">
              <a:solidFill>
                <a:schemeClr val="bg1"/>
              </a:solidFill>
            </a:endParaRPr>
          </a:p>
        </p:txBody>
      </p:sp>
      <p:pic>
        <p:nvPicPr>
          <p:cNvPr id="36" name="Picture 3" descr="H:\ME_11.02.2018\Ashekuzzaman_working\My DPTC\teagasc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8" y="3283960"/>
            <a:ext cx="1240549" cy="3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439729"/>
            <a:ext cx="3394138" cy="236480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-16656" y="7319666"/>
            <a:ext cx="3410794" cy="4778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IE" sz="1200" b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Nutri2Cycle Grassland agronomic trial at </a:t>
            </a:r>
            <a:r>
              <a:rPr lang="en-IE" sz="1200" b="1" dirty="0" err="1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Teagasc</a:t>
            </a:r>
            <a:r>
              <a:rPr lang="en-IE" sz="1200" b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Wexford</a:t>
            </a:r>
          </a:p>
        </p:txBody>
      </p:sp>
      <p:pic>
        <p:nvPicPr>
          <p:cNvPr id="38" name="Picture 3" descr="H:\ME_11.02.2018\Ashekuzzaman_working\My DPTC\teagasc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8" y="5624197"/>
            <a:ext cx="1240549" cy="3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21"/>
          <p:cNvSpPr txBox="1"/>
          <p:nvPr/>
        </p:nvSpPr>
        <p:spPr>
          <a:xfrm>
            <a:off x="4038600" y="5052616"/>
            <a:ext cx="254917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6"/>
              </a:lnSpc>
            </a:pPr>
            <a:r>
              <a:rPr lang="en-IE" sz="1130" dirty="0">
                <a:solidFill>
                  <a:schemeClr val="bg1"/>
                </a:solidFill>
              </a:rPr>
              <a:t>Email: SM.Ashekuzzaman@teagac.ie</a:t>
            </a:r>
            <a:endParaRPr lang="en-US" sz="1130" spc="124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2800" y="-1"/>
            <a:ext cx="3333657" cy="77724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73873" y="3886200"/>
            <a:ext cx="5833840" cy="154082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952402" y="4443876"/>
            <a:ext cx="2747693" cy="310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16"/>
              </a:lnSpc>
            </a:pPr>
            <a:r>
              <a:rPr lang="en-US" dirty="0">
                <a:solidFill>
                  <a:srgbClr val="FFFFFF"/>
                </a:solidFill>
              </a:rPr>
              <a:t>Trial on RECYCLING C-N-P 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 t="854" b="854"/>
          <a:stretch>
            <a:fillRect/>
          </a:stretch>
        </p:blipFill>
        <p:spPr>
          <a:xfrm>
            <a:off x="23890" y="3886199"/>
            <a:ext cx="3352800" cy="243339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005929" y="4973099"/>
            <a:ext cx="2885397" cy="2686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38"/>
              </a:lnSpc>
            </a:pPr>
            <a:r>
              <a:rPr lang="en-US" sz="1141" spc="91" dirty="0">
                <a:solidFill>
                  <a:srgbClr val="FFFFFF"/>
                </a:solidFill>
              </a:rPr>
              <a:t>In the frame of Nutri2Cycle project, agronomic trials using</a:t>
            </a:r>
            <a:r>
              <a:rPr lang="en-IE" sz="1141" spc="91" dirty="0">
                <a:solidFill>
                  <a:srgbClr val="FFFFFF"/>
                </a:solidFill>
              </a:rPr>
              <a:t> different </a:t>
            </a:r>
            <a:r>
              <a:rPr lang="en-IE" sz="1141" spc="91" dirty="0" err="1">
                <a:solidFill>
                  <a:srgbClr val="FFFFFF"/>
                </a:solidFill>
              </a:rPr>
              <a:t>agri</a:t>
            </a:r>
            <a:r>
              <a:rPr lang="en-IE" sz="1141" spc="91" dirty="0">
                <a:solidFill>
                  <a:srgbClr val="FFFFFF"/>
                </a:solidFill>
              </a:rPr>
              <a:t>-food processing waste resources as the source of bio-based recycling fertilisers</a:t>
            </a:r>
            <a:r>
              <a:rPr lang="en-US" sz="1141" spc="91" dirty="0">
                <a:solidFill>
                  <a:srgbClr val="FFFFFF"/>
                </a:solidFill>
              </a:rPr>
              <a:t>  are currently progressing in </a:t>
            </a:r>
            <a:r>
              <a:rPr lang="en-US" sz="1141" spc="91" dirty="0" err="1">
                <a:solidFill>
                  <a:srgbClr val="FFFFFF"/>
                </a:solidFill>
              </a:rPr>
              <a:t>Teagasc</a:t>
            </a:r>
            <a:r>
              <a:rPr lang="en-US" sz="1141" spc="91" dirty="0">
                <a:solidFill>
                  <a:srgbClr val="FFFFFF"/>
                </a:solidFill>
              </a:rPr>
              <a:t>. </a:t>
            </a:r>
          </a:p>
          <a:p>
            <a:pPr algn="just">
              <a:lnSpc>
                <a:spcPts val="1438"/>
              </a:lnSpc>
            </a:pPr>
            <a:endParaRPr lang="en-US" sz="1141" spc="91" dirty="0">
              <a:solidFill>
                <a:srgbClr val="FFFFFF"/>
              </a:solidFill>
            </a:endParaRPr>
          </a:p>
          <a:p>
            <a:pPr algn="just">
              <a:lnSpc>
                <a:spcPts val="1438"/>
              </a:lnSpc>
            </a:pPr>
            <a:r>
              <a:rPr lang="en-US" sz="1141" spc="91" dirty="0">
                <a:solidFill>
                  <a:srgbClr val="FFFFFF"/>
                </a:solidFill>
              </a:rPr>
              <a:t>The aim is </a:t>
            </a:r>
            <a:r>
              <a:rPr lang="en-IE" sz="1141" spc="91" dirty="0">
                <a:solidFill>
                  <a:srgbClr val="FFFFFF"/>
                </a:solidFill>
              </a:rPr>
              <a:t>to assess agronomic benefits (build soil C, N, P fertility) and to facilitate farmers’ understanding to use these options and to replace chemical fertilisers.</a:t>
            </a:r>
          </a:p>
          <a:p>
            <a:pPr algn="just">
              <a:lnSpc>
                <a:spcPts val="1438"/>
              </a:lnSpc>
            </a:pPr>
            <a:endParaRPr lang="en-US" sz="1141" spc="91" dirty="0">
              <a:solidFill>
                <a:srgbClr val="FFFFFF"/>
              </a:solidFill>
            </a:endParaRPr>
          </a:p>
          <a:p>
            <a:pPr algn="just">
              <a:lnSpc>
                <a:spcPts val="1438"/>
              </a:lnSpc>
            </a:pPr>
            <a:r>
              <a:rPr lang="en-IE" sz="1141" spc="91" dirty="0">
                <a:solidFill>
                  <a:srgbClr val="FFFFFF"/>
                </a:solidFill>
              </a:rPr>
              <a:t>Agronomic trial plots were set up in two land management systems – I) grassland and II) arable farmland.</a:t>
            </a:r>
            <a:endParaRPr lang="en-US" sz="1141" spc="91" dirty="0">
              <a:solidFill>
                <a:srgbClr val="FFFFFF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642265" y="4038600"/>
            <a:ext cx="2764237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38"/>
              </a:lnSpc>
            </a:pPr>
            <a:r>
              <a:rPr lang="en-US" sz="1200" spc="91" dirty="0">
                <a:solidFill>
                  <a:srgbClr val="FFFFFF"/>
                </a:solidFill>
              </a:rPr>
              <a:t>In Ireland, </a:t>
            </a:r>
            <a:r>
              <a:rPr lang="en-US" sz="1200" spc="91" dirty="0" err="1">
                <a:solidFill>
                  <a:srgbClr val="FFFFFF"/>
                </a:solidFill>
              </a:rPr>
              <a:t>Teagasc</a:t>
            </a:r>
            <a:r>
              <a:rPr lang="en-US" sz="1200" spc="91" dirty="0">
                <a:solidFill>
                  <a:srgbClr val="FFFFFF"/>
                </a:solidFill>
              </a:rPr>
              <a:t> – The Agriculture and Food Development Authority, as one of the work package (WP) lead partners, is coordinating the Nutri2Cycle WP6 involving lighthouse demo investigations and their translation into practice.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4ADF5D-FD32-4C9E-ACCE-6CAFA1E26727}"/>
              </a:ext>
            </a:extLst>
          </p:cNvPr>
          <p:cNvSpPr txBox="1"/>
          <p:nvPr/>
        </p:nvSpPr>
        <p:spPr>
          <a:xfrm>
            <a:off x="193288" y="172181"/>
            <a:ext cx="295265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chemeClr val="bg1"/>
                </a:solidFill>
              </a:rPr>
              <a:t>Nutri2Cycle mission &amp; goals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pPr algn="just"/>
            <a:r>
              <a:rPr lang="en-US" sz="1140" spc="91" dirty="0">
                <a:solidFill>
                  <a:schemeClr val="bg1"/>
                </a:solidFill>
              </a:rPr>
              <a:t>The Nutri2Cycle, EU project is aimed at closing C-N-P loops by reconnecting nutrient &amp; carbon flows </a:t>
            </a:r>
            <a:r>
              <a:rPr lang="nl-BE" sz="1140" spc="91" dirty="0" err="1">
                <a:solidFill>
                  <a:schemeClr val="bg1"/>
                </a:solidFill>
              </a:rPr>
              <a:t>between</a:t>
            </a:r>
            <a:r>
              <a:rPr lang="nl-BE" sz="1140" spc="91" dirty="0">
                <a:solidFill>
                  <a:schemeClr val="bg1"/>
                </a:solidFill>
              </a:rPr>
              <a:t> </a:t>
            </a:r>
            <a:r>
              <a:rPr lang="nl-BE" sz="1140" spc="91" dirty="0" err="1">
                <a:solidFill>
                  <a:schemeClr val="bg1"/>
                </a:solidFill>
              </a:rPr>
              <a:t>conventional</a:t>
            </a:r>
            <a:r>
              <a:rPr lang="nl-BE" sz="1140" spc="91" dirty="0">
                <a:solidFill>
                  <a:schemeClr val="bg1"/>
                </a:solidFill>
              </a:rPr>
              <a:t> agro-</a:t>
            </a:r>
            <a:r>
              <a:rPr lang="nl-BE" sz="1140" spc="91" dirty="0" err="1">
                <a:solidFill>
                  <a:schemeClr val="bg1"/>
                </a:solidFill>
              </a:rPr>
              <a:t>pillars</a:t>
            </a:r>
            <a:r>
              <a:rPr lang="nl-BE" sz="1140" spc="91" dirty="0">
                <a:solidFill>
                  <a:schemeClr val="bg1"/>
                </a:solidFill>
              </a:rPr>
              <a:t> </a:t>
            </a:r>
            <a:r>
              <a:rPr lang="nl-BE" sz="1140" spc="91" dirty="0" err="1">
                <a:solidFill>
                  <a:schemeClr val="bg1"/>
                </a:solidFill>
              </a:rPr>
              <a:t>through</a:t>
            </a:r>
            <a:r>
              <a:rPr lang="nl-BE" sz="1140" spc="91" dirty="0">
                <a:solidFill>
                  <a:schemeClr val="bg1"/>
                </a:solidFill>
              </a:rPr>
              <a:t> agro-processing.</a:t>
            </a:r>
            <a:endParaRPr lang="en-GB" sz="114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A98413-BD0A-4B76-8110-6ABCE89D9605}"/>
              </a:ext>
            </a:extLst>
          </p:cNvPr>
          <p:cNvSpPr/>
          <p:nvPr/>
        </p:nvSpPr>
        <p:spPr>
          <a:xfrm>
            <a:off x="140148" y="1737315"/>
            <a:ext cx="2947077" cy="1922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16"/>
              </a:lnSpc>
            </a:pPr>
            <a:r>
              <a:rPr lang="en-US" dirty="0">
                <a:solidFill>
                  <a:schemeClr val="bg1"/>
                </a:solidFill>
              </a:rPr>
              <a:t>The project will:</a:t>
            </a:r>
          </a:p>
          <a:p>
            <a:pPr algn="just"/>
            <a:endParaRPr lang="en-US" sz="600" b="1" dirty="0">
              <a:solidFill>
                <a:schemeClr val="bg1"/>
              </a:solidFill>
            </a:endParaRPr>
          </a:p>
          <a:p>
            <a:pPr marL="177800" indent="-88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141" spc="91" dirty="0">
                <a:solidFill>
                  <a:schemeClr val="bg1"/>
                </a:solidFill>
              </a:rPr>
              <a:t>Benchmark existing N-P-C flows </a:t>
            </a:r>
          </a:p>
          <a:p>
            <a:pPr marL="177800" indent="-88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141" spc="91" dirty="0">
                <a:solidFill>
                  <a:schemeClr val="bg1"/>
                </a:solidFill>
              </a:rPr>
              <a:t>Propose &amp; test innovative technologies at local level </a:t>
            </a:r>
          </a:p>
          <a:p>
            <a:pPr marL="177800" indent="-88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141" spc="91" dirty="0">
                <a:solidFill>
                  <a:schemeClr val="bg1"/>
                </a:solidFill>
              </a:rPr>
              <a:t>Validate (prototype lighthouse demo’s)</a:t>
            </a:r>
            <a:endParaRPr lang="nl-BE" sz="1141" spc="91" dirty="0">
              <a:solidFill>
                <a:schemeClr val="bg1"/>
              </a:solidFill>
            </a:endParaRPr>
          </a:p>
          <a:p>
            <a:pPr marL="177800" indent="-88900" algn="just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nl-BE" sz="1141" spc="91" dirty="0" err="1">
                <a:solidFill>
                  <a:schemeClr val="bg1"/>
                </a:solidFill>
              </a:rPr>
              <a:t>Elaborate</a:t>
            </a:r>
            <a:r>
              <a:rPr lang="nl-BE" sz="1141" spc="91" dirty="0">
                <a:solidFill>
                  <a:schemeClr val="bg1"/>
                </a:solidFill>
              </a:rPr>
              <a:t> </a:t>
            </a:r>
            <a:r>
              <a:rPr lang="nl-BE" sz="1141" spc="91" dirty="0" err="1">
                <a:solidFill>
                  <a:schemeClr val="bg1"/>
                </a:solidFill>
              </a:rPr>
              <a:t>strategic</a:t>
            </a:r>
            <a:r>
              <a:rPr lang="nl-BE" sz="1141" spc="91" dirty="0">
                <a:solidFill>
                  <a:schemeClr val="bg1"/>
                </a:solidFill>
              </a:rPr>
              <a:t> scenario’s </a:t>
            </a:r>
            <a:r>
              <a:rPr lang="nl-BE" sz="1141" spc="91" dirty="0" err="1">
                <a:solidFill>
                  <a:schemeClr val="bg1"/>
                </a:solidFill>
              </a:rPr>
              <a:t>to</a:t>
            </a:r>
            <a:r>
              <a:rPr lang="nl-BE" sz="1141" spc="91" dirty="0">
                <a:solidFill>
                  <a:schemeClr val="bg1"/>
                </a:solidFill>
              </a:rPr>
              <a:t> </a:t>
            </a:r>
            <a:r>
              <a:rPr lang="nl-BE" sz="1141" spc="91" dirty="0" err="1">
                <a:solidFill>
                  <a:schemeClr val="bg1"/>
                </a:solidFill>
              </a:rPr>
              <a:t>identify</a:t>
            </a:r>
            <a:r>
              <a:rPr lang="nl-BE" sz="1141" spc="91" dirty="0">
                <a:solidFill>
                  <a:schemeClr val="bg1"/>
                </a:solidFill>
              </a:rPr>
              <a:t> </a:t>
            </a:r>
            <a:r>
              <a:rPr lang="nl-BE" sz="1141" spc="91" dirty="0" err="1">
                <a:solidFill>
                  <a:schemeClr val="bg1"/>
                </a:solidFill>
              </a:rPr>
              <a:t>the</a:t>
            </a:r>
            <a:r>
              <a:rPr lang="nl-BE" sz="1141" spc="91" dirty="0">
                <a:solidFill>
                  <a:schemeClr val="bg1"/>
                </a:solidFill>
              </a:rPr>
              <a:t> effect of these </a:t>
            </a:r>
            <a:r>
              <a:rPr lang="nl-BE" sz="1141" spc="91" dirty="0" err="1">
                <a:solidFill>
                  <a:schemeClr val="bg1"/>
                </a:solidFill>
              </a:rPr>
              <a:t>innovations</a:t>
            </a:r>
            <a:r>
              <a:rPr lang="nl-BE" sz="1141" spc="91" dirty="0">
                <a:solidFill>
                  <a:schemeClr val="bg1"/>
                </a:solidFill>
              </a:rPr>
              <a:t> at EU </a:t>
            </a:r>
            <a:r>
              <a:rPr lang="nl-BE" sz="1141" spc="91" dirty="0" err="1">
                <a:solidFill>
                  <a:schemeClr val="bg1"/>
                </a:solidFill>
              </a:rPr>
              <a:t>scale</a:t>
            </a:r>
            <a:endParaRPr lang="nl-BE" sz="1141" spc="9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246B3D-9E36-46E6-8499-C50184324AD1}"/>
              </a:ext>
            </a:extLst>
          </p:cNvPr>
          <p:cNvSpPr/>
          <p:nvPr/>
        </p:nvSpPr>
        <p:spPr>
          <a:xfrm>
            <a:off x="3642265" y="208719"/>
            <a:ext cx="2764237" cy="346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16"/>
              </a:lnSpc>
            </a:pPr>
            <a:r>
              <a:rPr lang="nl-BE" b="1" cap="all" dirty="0" err="1">
                <a:solidFill>
                  <a:schemeClr val="accent3"/>
                </a:solidFill>
              </a:rPr>
              <a:t>About</a:t>
            </a:r>
            <a:r>
              <a:rPr lang="nl-BE" b="1" cap="all" dirty="0">
                <a:solidFill>
                  <a:schemeClr val="accent3"/>
                </a:solidFill>
              </a:rPr>
              <a:t> </a:t>
            </a:r>
            <a:r>
              <a:rPr lang="nl-BE" b="1" cap="all" dirty="0" err="1">
                <a:solidFill>
                  <a:schemeClr val="accent3"/>
                </a:solidFill>
              </a:rPr>
              <a:t>the</a:t>
            </a:r>
            <a:r>
              <a:rPr lang="nl-BE" b="1" cap="all" dirty="0">
                <a:solidFill>
                  <a:schemeClr val="accent3"/>
                </a:solidFill>
              </a:rPr>
              <a:t> project</a:t>
            </a:r>
          </a:p>
          <a:p>
            <a:pPr algn="just"/>
            <a:endParaRPr lang="nl-BE" sz="1141" spc="91" dirty="0">
              <a:solidFill>
                <a:schemeClr val="accent3"/>
              </a:solidFill>
            </a:endParaRPr>
          </a:p>
          <a:p>
            <a:pPr algn="just"/>
            <a:r>
              <a:rPr lang="nl-BE" sz="1200" spc="91" dirty="0">
                <a:solidFill>
                  <a:schemeClr val="accent3"/>
                </a:solidFill>
              </a:rPr>
              <a:t>The Nutri2Cycle </a:t>
            </a:r>
            <a:r>
              <a:rPr lang="nl-BE" sz="1200" spc="91" dirty="0" err="1">
                <a:solidFill>
                  <a:schemeClr val="accent3"/>
                </a:solidFill>
              </a:rPr>
              <a:t>will</a:t>
            </a:r>
            <a:r>
              <a:rPr lang="nl-BE" sz="1200" spc="91" dirty="0">
                <a:solidFill>
                  <a:schemeClr val="accent3"/>
                </a:solidFill>
              </a:rPr>
              <a:t> </a:t>
            </a:r>
            <a:r>
              <a:rPr lang="nl-BE" sz="1200" spc="91" dirty="0" err="1">
                <a:solidFill>
                  <a:schemeClr val="accent3"/>
                </a:solidFill>
              </a:rPr>
              <a:t>be</a:t>
            </a:r>
            <a:r>
              <a:rPr lang="nl-BE" sz="1200" spc="91" dirty="0">
                <a:solidFill>
                  <a:schemeClr val="accent3"/>
                </a:solidFill>
              </a:rPr>
              <a:t> running </a:t>
            </a:r>
            <a:r>
              <a:rPr lang="nl-BE" sz="1200" spc="91" dirty="0" err="1">
                <a:solidFill>
                  <a:schemeClr val="accent3"/>
                </a:solidFill>
              </a:rPr>
              <a:t>from</a:t>
            </a:r>
            <a:r>
              <a:rPr lang="nl-BE" sz="1200" spc="91" dirty="0">
                <a:solidFill>
                  <a:schemeClr val="accent3"/>
                </a:solidFill>
              </a:rPr>
              <a:t> 2018 </a:t>
            </a:r>
            <a:r>
              <a:rPr lang="nl-BE" sz="1200" spc="91" dirty="0" err="1">
                <a:solidFill>
                  <a:schemeClr val="accent3"/>
                </a:solidFill>
              </a:rPr>
              <a:t>to</a:t>
            </a:r>
            <a:r>
              <a:rPr lang="nl-BE" sz="1200" spc="91" dirty="0">
                <a:solidFill>
                  <a:schemeClr val="accent3"/>
                </a:solidFill>
              </a:rPr>
              <a:t> 2022.</a:t>
            </a:r>
          </a:p>
          <a:p>
            <a:pPr algn="just"/>
            <a:endParaRPr lang="nl-BE" spc="91" dirty="0">
              <a:solidFill>
                <a:schemeClr val="accent3"/>
              </a:solidFill>
            </a:endParaRPr>
          </a:p>
          <a:p>
            <a:pPr algn="just"/>
            <a:r>
              <a:rPr lang="en-US" sz="1200" spc="91" dirty="0">
                <a:solidFill>
                  <a:schemeClr val="accent3"/>
                </a:solidFill>
              </a:rPr>
              <a:t>European agriculture is still characterized by a high overall contribution to greenhouse gas emissions and inefficient recovery of carbon and re-use of major plant nutrients. The project will assess the current Nitrogen, Phosphorus and Carbon flows looking into existing management techniques in different farms across Europe &amp; </a:t>
            </a:r>
            <a:r>
              <a:rPr lang="en-US" sz="1200" spc="91" dirty="0" err="1">
                <a:solidFill>
                  <a:schemeClr val="accent3"/>
                </a:solidFill>
              </a:rPr>
              <a:t>analysing</a:t>
            </a:r>
            <a:r>
              <a:rPr lang="en-US" sz="1200" spc="91" dirty="0">
                <a:solidFill>
                  <a:schemeClr val="accent3"/>
                </a:solidFill>
              </a:rPr>
              <a:t> their related environmental problems.</a:t>
            </a:r>
            <a:endParaRPr lang="nl-BE" sz="1200" spc="91" dirty="0">
              <a:solidFill>
                <a:schemeClr val="accent3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76D45C-B904-4DC7-9225-7FF087FDBE44}"/>
              </a:ext>
            </a:extLst>
          </p:cNvPr>
          <p:cNvSpPr/>
          <p:nvPr/>
        </p:nvSpPr>
        <p:spPr>
          <a:xfrm>
            <a:off x="0" y="6698159"/>
            <a:ext cx="3333657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BE" sz="1140" spc="91" dirty="0">
                <a:solidFill>
                  <a:schemeClr val="bg1"/>
                </a:solidFill>
              </a:rPr>
              <a:t>NUTRI2CYCLE </a:t>
            </a:r>
            <a:r>
              <a:rPr lang="nl-BE" sz="1140" spc="91" dirty="0" err="1">
                <a:solidFill>
                  <a:schemeClr val="bg1"/>
                </a:solidFill>
              </a:rPr>
              <a:t>brings</a:t>
            </a:r>
            <a:r>
              <a:rPr lang="nl-BE" sz="1140" spc="91" dirty="0">
                <a:solidFill>
                  <a:schemeClr val="bg1"/>
                </a:solidFill>
              </a:rPr>
              <a:t> </a:t>
            </a:r>
            <a:r>
              <a:rPr lang="nl-BE" sz="1140" spc="91" dirty="0" err="1">
                <a:solidFill>
                  <a:schemeClr val="bg1"/>
                </a:solidFill>
              </a:rPr>
              <a:t>together</a:t>
            </a:r>
            <a:r>
              <a:rPr lang="nl-BE" sz="1140" spc="91" dirty="0">
                <a:solidFill>
                  <a:schemeClr val="bg1"/>
                </a:solidFill>
              </a:rPr>
              <a:t> </a:t>
            </a:r>
            <a:r>
              <a:rPr lang="nl-BE" sz="1140" spc="91" dirty="0" err="1">
                <a:solidFill>
                  <a:schemeClr val="bg1"/>
                </a:solidFill>
              </a:rPr>
              <a:t>the</a:t>
            </a:r>
            <a:r>
              <a:rPr lang="nl-BE" sz="1140" spc="91" dirty="0">
                <a:solidFill>
                  <a:schemeClr val="bg1"/>
                </a:solidFill>
              </a:rPr>
              <a:t> </a:t>
            </a:r>
            <a:r>
              <a:rPr lang="nl-BE" sz="1140" spc="91" dirty="0" err="1">
                <a:solidFill>
                  <a:schemeClr val="bg1"/>
                </a:solidFill>
              </a:rPr>
              <a:t>extensive</a:t>
            </a:r>
            <a:r>
              <a:rPr lang="nl-BE" sz="1140" spc="91" dirty="0">
                <a:solidFill>
                  <a:schemeClr val="bg1"/>
                </a:solidFill>
              </a:rPr>
              <a:t> expertise of </a:t>
            </a:r>
            <a:r>
              <a:rPr lang="nl-BE" sz="1140" spc="91" dirty="0" err="1">
                <a:solidFill>
                  <a:schemeClr val="bg1"/>
                </a:solidFill>
              </a:rPr>
              <a:t>leading</a:t>
            </a:r>
            <a:r>
              <a:rPr lang="nl-BE" sz="1140" spc="91" dirty="0">
                <a:solidFill>
                  <a:schemeClr val="bg1"/>
                </a:solidFill>
              </a:rPr>
              <a:t> experts in </a:t>
            </a:r>
            <a:r>
              <a:rPr lang="nl-BE" sz="1140" spc="91" dirty="0" err="1">
                <a:solidFill>
                  <a:schemeClr val="bg1"/>
                </a:solidFill>
              </a:rPr>
              <a:t>the</a:t>
            </a:r>
            <a:r>
              <a:rPr lang="nl-BE" sz="1140" spc="91" dirty="0">
                <a:solidFill>
                  <a:schemeClr val="bg1"/>
                </a:solidFill>
              </a:rPr>
              <a:t> field of </a:t>
            </a:r>
            <a:r>
              <a:rPr lang="nl-BE" sz="1140" spc="91" dirty="0" err="1">
                <a:solidFill>
                  <a:schemeClr val="bg1"/>
                </a:solidFill>
              </a:rPr>
              <a:t>nutrient</a:t>
            </a:r>
            <a:r>
              <a:rPr lang="nl-BE" sz="1140" spc="91" dirty="0">
                <a:solidFill>
                  <a:schemeClr val="bg1"/>
                </a:solidFill>
              </a:rPr>
              <a:t> </a:t>
            </a:r>
            <a:r>
              <a:rPr lang="nl-BE" sz="1140" spc="91" dirty="0" err="1">
                <a:solidFill>
                  <a:schemeClr val="bg1"/>
                </a:solidFill>
              </a:rPr>
              <a:t>cycling</a:t>
            </a:r>
            <a:r>
              <a:rPr lang="nl-BE" sz="1140" spc="91" dirty="0">
                <a:solidFill>
                  <a:schemeClr val="bg1"/>
                </a:solidFill>
              </a:rPr>
              <a:t> </a:t>
            </a:r>
            <a:r>
              <a:rPr lang="nl-BE" sz="1140" spc="91" dirty="0" err="1">
                <a:solidFill>
                  <a:schemeClr val="bg1"/>
                </a:solidFill>
              </a:rPr>
              <a:t>from</a:t>
            </a:r>
            <a:r>
              <a:rPr lang="nl-BE" sz="1140" spc="91" dirty="0">
                <a:solidFill>
                  <a:schemeClr val="bg1"/>
                </a:solidFill>
              </a:rPr>
              <a:t> 19 </a:t>
            </a:r>
            <a:r>
              <a:rPr lang="nl-BE" sz="1140" spc="91" dirty="0" err="1">
                <a:solidFill>
                  <a:schemeClr val="bg1"/>
                </a:solidFill>
              </a:rPr>
              <a:t>organisations</a:t>
            </a:r>
            <a:r>
              <a:rPr lang="nl-BE" sz="1140" spc="91" dirty="0">
                <a:solidFill>
                  <a:schemeClr val="bg1"/>
                </a:solidFill>
              </a:rPr>
              <a:t> of 12 EU </a:t>
            </a:r>
            <a:r>
              <a:rPr lang="nl-BE" sz="1140" spc="91" dirty="0" err="1">
                <a:solidFill>
                  <a:schemeClr val="bg1"/>
                </a:solidFill>
              </a:rPr>
              <a:t>countries</a:t>
            </a:r>
            <a:r>
              <a:rPr lang="nl-BE" sz="1140" spc="9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E6282C9B-4F17-4A76-BAA0-E7F4C5D35F9B}"/>
              </a:ext>
            </a:extLst>
          </p:cNvPr>
          <p:cNvSpPr txBox="1"/>
          <p:nvPr/>
        </p:nvSpPr>
        <p:spPr>
          <a:xfrm>
            <a:off x="6952032" y="172181"/>
            <a:ext cx="2885397" cy="1219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6"/>
              </a:lnSpc>
            </a:pPr>
            <a:r>
              <a:rPr lang="en-US" dirty="0">
                <a:solidFill>
                  <a:srgbClr val="FFFFFF"/>
                </a:solidFill>
              </a:rPr>
              <a:t>NATIONAL TASK FORCES</a:t>
            </a:r>
          </a:p>
          <a:p>
            <a:pPr algn="just">
              <a:lnSpc>
                <a:spcPts val="1438"/>
              </a:lnSpc>
            </a:pPr>
            <a:endParaRPr lang="en-US" sz="1141" spc="91" dirty="0">
              <a:solidFill>
                <a:schemeClr val="bg1"/>
              </a:solidFill>
            </a:endParaRPr>
          </a:p>
          <a:p>
            <a:pPr algn="just">
              <a:lnSpc>
                <a:spcPts val="1438"/>
              </a:lnSpc>
            </a:pPr>
            <a:r>
              <a:rPr lang="en-US" sz="1141" spc="91" dirty="0">
                <a:solidFill>
                  <a:schemeClr val="bg1"/>
                </a:solidFill>
              </a:rPr>
              <a:t>National Task Forces were set up in all Nutri2Cycle member states to enable the percolation of project results to local level in local language.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5980" y="5400903"/>
            <a:ext cx="3359620" cy="23714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4117" y="3099931"/>
            <a:ext cx="843168" cy="10475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2583" y="3087026"/>
            <a:ext cx="619975" cy="10275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1937717"/>
            <a:ext cx="946520" cy="116221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1923915"/>
            <a:ext cx="1260098" cy="102693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6902" y="1937717"/>
            <a:ext cx="1125265" cy="1078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4739" y="3075087"/>
            <a:ext cx="1122401" cy="111591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762657" y="1524000"/>
            <a:ext cx="3371943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Bio-based recycling </a:t>
            </a:r>
            <a:r>
              <a:rPr lang="en-US" sz="1600" dirty="0" err="1">
                <a:solidFill>
                  <a:schemeClr val="bg1"/>
                </a:solidFill>
                <a:cs typeface="Arial" panose="020B0604020202020204" pitchFamily="34" charset="0"/>
              </a:rPr>
              <a:t>fertilisers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IE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449</Words>
  <Application>Microsoft Office PowerPoint</Application>
  <PresentationFormat>Custom</PresentationFormat>
  <Paragraphs>50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Times New Roman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Photo Medical Trifold Brochure</dc:title>
  <dc:creator>Aurore Assaker</dc:creator>
  <cp:lastModifiedBy>Aurore Assaker</cp:lastModifiedBy>
  <cp:revision>55</cp:revision>
  <dcterms:created xsi:type="dcterms:W3CDTF">2006-08-16T00:00:00Z</dcterms:created>
  <dcterms:modified xsi:type="dcterms:W3CDTF">2020-10-20T16:16:47Z</dcterms:modified>
  <dc:identifier>DAEBxDqE7rw</dc:identifier>
</cp:coreProperties>
</file>